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30"/>
  </p:notesMasterIdLst>
  <p:sldIdLst>
    <p:sldId id="256" r:id="rId2"/>
    <p:sldId id="257" r:id="rId3"/>
    <p:sldId id="259" r:id="rId4"/>
    <p:sldId id="261" r:id="rId5"/>
    <p:sldId id="262" r:id="rId6"/>
    <p:sldId id="263" r:id="rId7"/>
    <p:sldId id="264" r:id="rId8"/>
    <p:sldId id="265" r:id="rId9"/>
    <p:sldId id="267" r:id="rId10"/>
    <p:sldId id="270" r:id="rId11"/>
    <p:sldId id="271" r:id="rId12"/>
    <p:sldId id="272" r:id="rId13"/>
    <p:sldId id="273" r:id="rId14"/>
    <p:sldId id="275" r:id="rId15"/>
    <p:sldId id="277" r:id="rId16"/>
    <p:sldId id="278" r:id="rId17"/>
    <p:sldId id="279" r:id="rId18"/>
    <p:sldId id="280" r:id="rId19"/>
    <p:sldId id="276" r:id="rId20"/>
    <p:sldId id="281" r:id="rId21"/>
    <p:sldId id="283" r:id="rId22"/>
    <p:sldId id="285" r:id="rId23"/>
    <p:sldId id="286" r:id="rId24"/>
    <p:sldId id="287" r:id="rId25"/>
    <p:sldId id="288" r:id="rId26"/>
    <p:sldId id="290" r:id="rId27"/>
    <p:sldId id="291" r:id="rId28"/>
    <p:sldId id="293" r:id="rId29"/>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FF"/>
    </p:penClr>
  </p:showPr>
  <p:clrMru>
    <a:srgbClr val="660066"/>
    <a:srgbClr val="6600CC"/>
    <a:srgbClr val="800080"/>
    <a:srgbClr val="3333C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1899" autoAdjust="0"/>
  </p:normalViewPr>
  <p:slideViewPr>
    <p:cSldViewPr>
      <p:cViewPr>
        <p:scale>
          <a:sx n="62" d="100"/>
          <a:sy n="62" d="100"/>
        </p:scale>
        <p:origin x="-726" y="-18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3210"/>
    </p:cViewPr>
  </p:sorterViewPr>
  <p:notesViewPr>
    <p:cSldViewPr>
      <p:cViewPr varScale="1">
        <p:scale>
          <a:sx n="38" d="100"/>
          <a:sy n="38" d="100"/>
        </p:scale>
        <p:origin x="-2262" y="-120"/>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dirty="0"/>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3DD39B8-37C6-49BA-B3D1-ACDF07D7D4FC}" type="datetimeFigureOut">
              <a:rPr lang="es-ES" smtClean="0"/>
              <a:pPr/>
              <a:t>13/05/2011</a:t>
            </a:fld>
            <a:endParaRPr lang="es-ES" dirty="0"/>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 dirty="0"/>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dirty="0"/>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CA5EEC0-F162-4AB6-8A75-D4452B770C22}" type="slidenum">
              <a:rPr lang="es-ES" smtClean="0"/>
              <a:pPr/>
              <a:t>‹Nº›</a:t>
            </a:fld>
            <a:endParaRPr lang="es-E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BCA5EEC0-F162-4AB6-8A75-D4452B770C22}" type="slidenum">
              <a:rPr lang="es-ES" smtClean="0"/>
              <a:pPr/>
              <a:t>1</a:t>
            </a:fld>
            <a:endParaRPr lang="es-ES"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7" name="6 Triángulo isósceles"/>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7 Título"/>
          <p:cNvSpPr>
            <a:spLocks noGrp="1"/>
          </p:cNvSpPr>
          <p:nvPr>
            <p:ph type="ctrTitle"/>
          </p:nvPr>
        </p:nvSpPr>
        <p:spPr>
          <a:xfrm>
            <a:off x="540544" y="776288"/>
            <a:ext cx="8062912" cy="1470025"/>
          </a:xfrm>
        </p:spPr>
        <p:txBody>
          <a:bodyPr anchor="b">
            <a:normAutofit/>
          </a:bodyPr>
          <a:lstStyle>
            <a:lvl1pPr algn="r">
              <a:defRPr sz="4400"/>
            </a:lvl1pPr>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a:xfrm>
            <a:off x="1371600" y="6012656"/>
            <a:ext cx="5791200" cy="365125"/>
          </a:xfrm>
        </p:spPr>
        <p:txBody>
          <a:bodyPr tIns="0" bIns="0" anchor="t"/>
          <a:lstStyle>
            <a:lvl1pPr algn="r">
              <a:defRPr sz="1000"/>
            </a:lvl1pPr>
          </a:lstStyle>
          <a:p>
            <a:fld id="{827CAF0E-64E0-475A-9081-9BC6DA8243A3}" type="datetimeFigureOut">
              <a:rPr lang="es-ES" smtClean="0"/>
              <a:pPr/>
              <a:t>13/05/2011</a:t>
            </a:fld>
            <a:endParaRPr lang="es-ES" dirty="0"/>
          </a:p>
        </p:txBody>
      </p:sp>
      <p:sp>
        <p:nvSpPr>
          <p:cNvPr id="17" name="16 Marcador de pie de página"/>
          <p:cNvSpPr>
            <a:spLocks noGrp="1"/>
          </p:cNvSpPr>
          <p:nvPr>
            <p:ph type="ftr" sz="quarter" idx="11"/>
          </p:nvPr>
        </p:nvSpPr>
        <p:spPr>
          <a:xfrm>
            <a:off x="1371600" y="5650704"/>
            <a:ext cx="5791200" cy="365125"/>
          </a:xfrm>
        </p:spPr>
        <p:txBody>
          <a:bodyPr tIns="0" bIns="0" anchor="b"/>
          <a:lstStyle>
            <a:lvl1pPr algn="r">
              <a:defRPr sz="1100"/>
            </a:lvl1pPr>
          </a:lstStyle>
          <a:p>
            <a:endParaRPr lang="es-ES" dirty="0"/>
          </a:p>
        </p:txBody>
      </p:sp>
      <p:sp>
        <p:nvSpPr>
          <p:cNvPr id="29" name="28 Marcador de número de diapositiva"/>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88A8D567-B9B0-4BAC-94B6-FB7E123CA74B}" type="slidenum">
              <a:rPr lang="es-ES" smtClean="0"/>
              <a:pPr/>
              <a:t>‹Nº›</a:t>
            </a:fld>
            <a:endParaRPr lang="es-ES" dirty="0"/>
          </a:p>
        </p:txBody>
      </p:sp>
    </p:spTree>
  </p:cSld>
  <p:clrMapOvr>
    <a:masterClrMapping/>
  </p:clrMapOvr>
  <p:transition spd="med">
    <p:newsflash/>
    <p:sndAc>
      <p:stSnd>
        <p:snd r:embed="rId1" name="chimes.wav"/>
      </p:stSnd>
    </p:sndAc>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827CAF0E-64E0-475A-9081-9BC6DA8243A3}" type="datetimeFigureOut">
              <a:rPr lang="es-ES" smtClean="0"/>
              <a:pPr/>
              <a:t>13/05/2011</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88A8D567-B9B0-4BAC-94B6-FB7E123CA74B}" type="slidenum">
              <a:rPr lang="es-ES" smtClean="0"/>
              <a:pPr/>
              <a:t>‹Nº›</a:t>
            </a:fld>
            <a:endParaRPr lang="es-ES" dirty="0"/>
          </a:p>
        </p:txBody>
      </p:sp>
    </p:spTree>
  </p:cSld>
  <p:clrMapOvr>
    <a:masterClrMapping/>
  </p:clrMapOvr>
  <p:transition spd="med">
    <p:newsflash/>
    <p:sndAc>
      <p:stSnd>
        <p:snd r:embed="rId1" name="chimes.wav"/>
      </p:stSnd>
    </p:sndAc>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781800" y="381000"/>
            <a:ext cx="1905000" cy="5486400"/>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381000"/>
            <a:ext cx="6248400" cy="5486400"/>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827CAF0E-64E0-475A-9081-9BC6DA8243A3}" type="datetimeFigureOut">
              <a:rPr lang="es-ES" smtClean="0"/>
              <a:pPr/>
              <a:t>13/05/2011</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88A8D567-B9B0-4BAC-94B6-FB7E123CA74B}" type="slidenum">
              <a:rPr lang="es-ES" smtClean="0"/>
              <a:pPr/>
              <a:t>‹Nº›</a:t>
            </a:fld>
            <a:endParaRPr lang="es-ES" dirty="0"/>
          </a:p>
        </p:txBody>
      </p:sp>
    </p:spTree>
  </p:cSld>
  <p:clrMapOvr>
    <a:masterClrMapping/>
  </p:clrMapOvr>
  <p:transition spd="med">
    <p:newsflash/>
    <p:sndAc>
      <p:stSnd>
        <p:snd r:embed="rId1" name="chimes.wav"/>
      </p:stSnd>
    </p:sndAc>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267494"/>
            <a:ext cx="8229600" cy="1399032"/>
          </a:xfrm>
        </p:spPr>
        <p:txBody>
          <a:bodyPr/>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a:xfrm>
            <a:off x="457200" y="1882808"/>
            <a:ext cx="82296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a:xfrm>
            <a:off x="4791456" y="6480048"/>
            <a:ext cx="2133600" cy="301752"/>
          </a:xfrm>
        </p:spPr>
        <p:txBody>
          <a:bodyPr/>
          <a:lstStyle/>
          <a:p>
            <a:fld id="{827CAF0E-64E0-475A-9081-9BC6DA8243A3}" type="datetimeFigureOut">
              <a:rPr lang="es-ES" smtClean="0"/>
              <a:pPr/>
              <a:t>13/05/2011</a:t>
            </a:fld>
            <a:endParaRPr lang="es-ES" dirty="0"/>
          </a:p>
        </p:txBody>
      </p:sp>
      <p:sp>
        <p:nvSpPr>
          <p:cNvPr id="5" name="4 Marcador de pie de página"/>
          <p:cNvSpPr>
            <a:spLocks noGrp="1"/>
          </p:cNvSpPr>
          <p:nvPr>
            <p:ph type="ftr" sz="quarter" idx="11"/>
          </p:nvPr>
        </p:nvSpPr>
        <p:spPr>
          <a:xfrm>
            <a:off x="457200" y="6480969"/>
            <a:ext cx="4260056" cy="300831"/>
          </a:xfrm>
        </p:spPr>
        <p:txBody>
          <a:bodyPr/>
          <a:lstStyle/>
          <a:p>
            <a:endParaRPr lang="es-ES" dirty="0"/>
          </a:p>
        </p:txBody>
      </p:sp>
      <p:sp>
        <p:nvSpPr>
          <p:cNvPr id="6" name="5 Marcador de número de diapositiva"/>
          <p:cNvSpPr>
            <a:spLocks noGrp="1"/>
          </p:cNvSpPr>
          <p:nvPr>
            <p:ph type="sldNum" sz="quarter" idx="12"/>
          </p:nvPr>
        </p:nvSpPr>
        <p:spPr/>
        <p:txBody>
          <a:bodyPr/>
          <a:lstStyle/>
          <a:p>
            <a:fld id="{88A8D567-B9B0-4BAC-94B6-FB7E123CA74B}" type="slidenum">
              <a:rPr lang="es-ES" smtClean="0"/>
              <a:pPr/>
              <a:t>‹Nº›</a:t>
            </a:fld>
            <a:endParaRPr lang="es-ES" dirty="0"/>
          </a:p>
        </p:txBody>
      </p:sp>
    </p:spTree>
  </p:cSld>
  <p:clrMapOvr>
    <a:masterClrMapping/>
  </p:clrMapOvr>
  <p:transition spd="med">
    <p:newsflash/>
    <p:sndAc>
      <p:stSnd>
        <p:snd r:embed="rId1" name="chimes.wav"/>
      </p:stSnd>
    </p:sndAc>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2">
        <a:schemeClr val="bg1"/>
      </p:bgRef>
    </p:bg>
    <p:spTree>
      <p:nvGrpSpPr>
        <p:cNvPr id="1" name=""/>
        <p:cNvGrpSpPr/>
        <p:nvPr/>
      </p:nvGrpSpPr>
      <p:grpSpPr>
        <a:xfrm>
          <a:off x="0" y="0"/>
          <a:ext cx="0" cy="0"/>
          <a:chOff x="0" y="0"/>
          <a:chExt cx="0" cy="0"/>
        </a:xfrm>
      </p:grpSpPr>
      <p:sp>
        <p:nvSpPr>
          <p:cNvPr id="9" name="8 Triángulo rectángulo"/>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dirty="0">
              <a:solidFill>
                <a:schemeClr val="lt1"/>
              </a:solidFill>
              <a:latin typeface="+mn-lt"/>
              <a:ea typeface="+mn-ea"/>
              <a:cs typeface="+mn-cs"/>
            </a:endParaRPr>
          </a:p>
        </p:txBody>
      </p:sp>
      <p:sp>
        <p:nvSpPr>
          <p:cNvPr id="8" name="7 Triángulo isósceles"/>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3 Marcador de fecha"/>
          <p:cNvSpPr>
            <a:spLocks noGrp="1"/>
          </p:cNvSpPr>
          <p:nvPr>
            <p:ph type="dt" sz="half" idx="10"/>
          </p:nvPr>
        </p:nvSpPr>
        <p:spPr>
          <a:xfrm>
            <a:off x="6955632" y="6477000"/>
            <a:ext cx="2133600" cy="304800"/>
          </a:xfrm>
        </p:spPr>
        <p:txBody>
          <a:bodyPr/>
          <a:lstStyle/>
          <a:p>
            <a:fld id="{827CAF0E-64E0-475A-9081-9BC6DA8243A3}" type="datetimeFigureOut">
              <a:rPr lang="es-ES" smtClean="0"/>
              <a:pPr/>
              <a:t>13/05/2011</a:t>
            </a:fld>
            <a:endParaRPr lang="es-ES" dirty="0"/>
          </a:p>
        </p:txBody>
      </p:sp>
      <p:sp>
        <p:nvSpPr>
          <p:cNvPr id="5" name="4 Marcador de pie de página"/>
          <p:cNvSpPr>
            <a:spLocks noGrp="1"/>
          </p:cNvSpPr>
          <p:nvPr>
            <p:ph type="ftr" sz="quarter" idx="11"/>
          </p:nvPr>
        </p:nvSpPr>
        <p:spPr>
          <a:xfrm>
            <a:off x="2619376" y="6480969"/>
            <a:ext cx="4260056" cy="300831"/>
          </a:xfrm>
        </p:spPr>
        <p:txBody>
          <a:bodyPr/>
          <a:lstStyle/>
          <a:p>
            <a:endParaRPr lang="es-ES" dirty="0"/>
          </a:p>
        </p:txBody>
      </p:sp>
      <p:sp>
        <p:nvSpPr>
          <p:cNvPr id="6" name="5 Marcador de número de diapositiva"/>
          <p:cNvSpPr>
            <a:spLocks noGrp="1"/>
          </p:cNvSpPr>
          <p:nvPr>
            <p:ph type="sldNum" sz="quarter" idx="12"/>
          </p:nvPr>
        </p:nvSpPr>
        <p:spPr>
          <a:xfrm>
            <a:off x="8451056" y="809624"/>
            <a:ext cx="502920" cy="300831"/>
          </a:xfrm>
        </p:spPr>
        <p:txBody>
          <a:bodyPr/>
          <a:lstStyle/>
          <a:p>
            <a:fld id="{88A8D567-B9B0-4BAC-94B6-FB7E123CA74B}" type="slidenum">
              <a:rPr lang="es-ES" smtClean="0"/>
              <a:pPr/>
              <a:t>‹Nº›</a:t>
            </a:fld>
            <a:endParaRPr lang="es-ES" dirty="0"/>
          </a:p>
        </p:txBody>
      </p:sp>
      <p:cxnSp>
        <p:nvCxnSpPr>
          <p:cNvPr id="11" name="10 Conector recto"/>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9 Conector recto"/>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1 Título"/>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Tree>
  </p:cSld>
  <p:clrMapOvr>
    <a:overrideClrMapping bg1="dk1" tx1="lt1" bg2="dk2" tx2="lt2" accent1="accent1" accent2="accent2" accent3="accent3" accent4="accent4" accent5="accent5" accent6="accent6" hlink="hlink" folHlink="folHlink"/>
  </p:clrMapOvr>
  <p:transition spd="med">
    <p:newsflash/>
    <p:sndAc>
      <p:stSnd>
        <p:snd r:embed="rId1" name="chimes.wav"/>
      </p:stSnd>
    </p:sndAc>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marL="0" algn="l">
              <a:defRPr/>
            </a:lvl1pPr>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a:xfrm>
            <a:off x="4791456" y="6480969"/>
            <a:ext cx="2133600" cy="301752"/>
          </a:xfrm>
        </p:spPr>
        <p:txBody>
          <a:bodyPr/>
          <a:lstStyle/>
          <a:p>
            <a:fld id="{827CAF0E-64E0-475A-9081-9BC6DA8243A3}" type="datetimeFigureOut">
              <a:rPr lang="es-ES" smtClean="0"/>
              <a:pPr/>
              <a:t>13/05/2011</a:t>
            </a:fld>
            <a:endParaRPr lang="es-ES" dirty="0"/>
          </a:p>
        </p:txBody>
      </p:sp>
      <p:sp>
        <p:nvSpPr>
          <p:cNvPr id="6" name="5 Marcador de pie de página"/>
          <p:cNvSpPr>
            <a:spLocks noGrp="1"/>
          </p:cNvSpPr>
          <p:nvPr>
            <p:ph type="ftr" sz="quarter" idx="11"/>
          </p:nvPr>
        </p:nvSpPr>
        <p:spPr>
          <a:xfrm>
            <a:off x="457200" y="6480969"/>
            <a:ext cx="4260056" cy="301752"/>
          </a:xfrm>
        </p:spPr>
        <p:txBody>
          <a:bodyPr/>
          <a:lstStyle/>
          <a:p>
            <a:endParaRPr lang="es-ES" dirty="0"/>
          </a:p>
        </p:txBody>
      </p:sp>
      <p:sp>
        <p:nvSpPr>
          <p:cNvPr id="7" name="6 Marcador de número de diapositiva"/>
          <p:cNvSpPr>
            <a:spLocks noGrp="1"/>
          </p:cNvSpPr>
          <p:nvPr>
            <p:ph type="sldNum" sz="quarter" idx="12"/>
          </p:nvPr>
        </p:nvSpPr>
        <p:spPr>
          <a:xfrm>
            <a:off x="7589520" y="6480969"/>
            <a:ext cx="502920" cy="301752"/>
          </a:xfrm>
        </p:spPr>
        <p:txBody>
          <a:bodyPr/>
          <a:lstStyle/>
          <a:p>
            <a:fld id="{88A8D567-B9B0-4BAC-94B6-FB7E123CA74B}" type="slidenum">
              <a:rPr lang="es-ES" smtClean="0"/>
              <a:pPr/>
              <a:t>‹Nº›</a:t>
            </a:fld>
            <a:endParaRPr lang="es-ES" dirty="0"/>
          </a:p>
        </p:txBody>
      </p:sp>
    </p:spTree>
  </p:cSld>
  <p:clrMapOvr>
    <a:masterClrMapping/>
  </p:clrMapOvr>
  <p:transition spd="med">
    <p:newsflash/>
    <p:sndAc>
      <p:stSnd>
        <p:snd r:embed="rId1" name="chimes.wav"/>
      </p:stSnd>
    </p:sndAc>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bg>
      <p:bgRef idx="1002">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a:xfrm>
            <a:off x="4791456" y="6480969"/>
            <a:ext cx="2130552" cy="301752"/>
          </a:xfrm>
        </p:spPr>
        <p:txBody>
          <a:bodyPr/>
          <a:lstStyle/>
          <a:p>
            <a:fld id="{827CAF0E-64E0-475A-9081-9BC6DA8243A3}" type="datetimeFigureOut">
              <a:rPr lang="es-ES" smtClean="0"/>
              <a:pPr/>
              <a:t>13/05/2011</a:t>
            </a:fld>
            <a:endParaRPr lang="es-ES" dirty="0"/>
          </a:p>
        </p:txBody>
      </p:sp>
      <p:sp>
        <p:nvSpPr>
          <p:cNvPr id="8" name="7 Marcador de pie de página"/>
          <p:cNvSpPr>
            <a:spLocks noGrp="1"/>
          </p:cNvSpPr>
          <p:nvPr>
            <p:ph type="ftr" sz="quarter" idx="11"/>
          </p:nvPr>
        </p:nvSpPr>
        <p:spPr>
          <a:xfrm>
            <a:off x="457200" y="6480969"/>
            <a:ext cx="4261104" cy="301752"/>
          </a:xfrm>
        </p:spPr>
        <p:txBody>
          <a:bodyPr/>
          <a:lstStyle/>
          <a:p>
            <a:endParaRPr lang="es-ES" dirty="0"/>
          </a:p>
        </p:txBody>
      </p:sp>
      <p:sp>
        <p:nvSpPr>
          <p:cNvPr id="9" name="8 Marcador de número de diapositiva"/>
          <p:cNvSpPr>
            <a:spLocks noGrp="1"/>
          </p:cNvSpPr>
          <p:nvPr>
            <p:ph type="sldNum" sz="quarter" idx="12"/>
          </p:nvPr>
        </p:nvSpPr>
        <p:spPr>
          <a:xfrm>
            <a:off x="7589520" y="6483096"/>
            <a:ext cx="502920" cy="301752"/>
          </a:xfrm>
        </p:spPr>
        <p:txBody>
          <a:bodyPr/>
          <a:lstStyle>
            <a:lvl1pPr algn="ctr">
              <a:defRPr/>
            </a:lvl1pPr>
          </a:lstStyle>
          <a:p>
            <a:fld id="{88A8D567-B9B0-4BAC-94B6-FB7E123CA74B}" type="slidenum">
              <a:rPr lang="es-ES" smtClean="0"/>
              <a:pPr/>
              <a:t>‹Nº›</a:t>
            </a:fld>
            <a:endParaRPr lang="es-ES" dirty="0"/>
          </a:p>
        </p:txBody>
      </p:sp>
    </p:spTree>
  </p:cSld>
  <p:clrMapOvr>
    <a:overrideClrMapping bg1="dk1" tx1="lt1" bg2="dk2" tx2="lt2" accent1="accent1" accent2="accent2" accent3="accent3" accent4="accent4" accent5="accent5" accent6="accent6" hlink="hlink" folHlink="folHlink"/>
  </p:clrMapOvr>
  <p:transition spd="med">
    <p:newsflash/>
    <p:sndAc>
      <p:stSnd>
        <p:snd r:embed="rId1" name="chimes.wav"/>
      </p:stSnd>
    </p:sndAc>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b="0"/>
            </a:lvl1p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827CAF0E-64E0-475A-9081-9BC6DA8243A3}" type="datetimeFigureOut">
              <a:rPr lang="es-ES" smtClean="0"/>
              <a:pPr/>
              <a:t>13/05/2011</a:t>
            </a:fld>
            <a:endParaRPr lang="es-ES" dirty="0"/>
          </a:p>
        </p:txBody>
      </p:sp>
      <p:sp>
        <p:nvSpPr>
          <p:cNvPr id="4" name="3 Marcador de pie de página"/>
          <p:cNvSpPr>
            <a:spLocks noGrp="1"/>
          </p:cNvSpPr>
          <p:nvPr>
            <p:ph type="ftr" sz="quarter" idx="11"/>
          </p:nvPr>
        </p:nvSpPr>
        <p:spPr/>
        <p:txBody>
          <a:bodyPr/>
          <a:lstStyle/>
          <a:p>
            <a:endParaRPr lang="es-ES" dirty="0"/>
          </a:p>
        </p:txBody>
      </p:sp>
      <p:sp>
        <p:nvSpPr>
          <p:cNvPr id="5" name="4 Marcador de número de diapositiva"/>
          <p:cNvSpPr>
            <a:spLocks noGrp="1"/>
          </p:cNvSpPr>
          <p:nvPr>
            <p:ph type="sldNum" sz="quarter" idx="12"/>
          </p:nvPr>
        </p:nvSpPr>
        <p:spPr/>
        <p:txBody>
          <a:bodyPr/>
          <a:lstStyle/>
          <a:p>
            <a:fld id="{88A8D567-B9B0-4BAC-94B6-FB7E123CA74B}" type="slidenum">
              <a:rPr lang="es-ES" smtClean="0"/>
              <a:pPr/>
              <a:t>‹Nº›</a:t>
            </a:fld>
            <a:endParaRPr lang="es-ES" dirty="0"/>
          </a:p>
        </p:txBody>
      </p:sp>
    </p:spTree>
  </p:cSld>
  <p:clrMapOvr>
    <a:masterClrMapping/>
  </p:clrMapOvr>
  <p:transition spd="med">
    <p:newsflash/>
    <p:sndAc>
      <p:stSnd>
        <p:snd r:embed="rId1" name="chimes.wav"/>
      </p:stSnd>
    </p:sndAc>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a:xfrm>
            <a:off x="4791456" y="6480969"/>
            <a:ext cx="2133600" cy="301752"/>
          </a:xfrm>
        </p:spPr>
        <p:txBody>
          <a:bodyPr/>
          <a:lstStyle/>
          <a:p>
            <a:fld id="{827CAF0E-64E0-475A-9081-9BC6DA8243A3}" type="datetimeFigureOut">
              <a:rPr lang="es-ES" smtClean="0"/>
              <a:pPr/>
              <a:t>13/05/2011</a:t>
            </a:fld>
            <a:endParaRPr lang="es-ES" dirty="0"/>
          </a:p>
        </p:txBody>
      </p:sp>
      <p:sp>
        <p:nvSpPr>
          <p:cNvPr id="3" name="2 Marcador de pie de página"/>
          <p:cNvSpPr>
            <a:spLocks noGrp="1"/>
          </p:cNvSpPr>
          <p:nvPr>
            <p:ph type="ftr" sz="quarter" idx="11"/>
          </p:nvPr>
        </p:nvSpPr>
        <p:spPr>
          <a:xfrm>
            <a:off x="457200" y="6481890"/>
            <a:ext cx="4260056" cy="300831"/>
          </a:xfrm>
        </p:spPr>
        <p:txBody>
          <a:bodyPr/>
          <a:lstStyle/>
          <a:p>
            <a:endParaRPr lang="es-ES" dirty="0"/>
          </a:p>
        </p:txBody>
      </p:sp>
      <p:sp>
        <p:nvSpPr>
          <p:cNvPr id="4" name="3 Marcador de número de diapositiva"/>
          <p:cNvSpPr>
            <a:spLocks noGrp="1"/>
          </p:cNvSpPr>
          <p:nvPr>
            <p:ph type="sldNum" sz="quarter" idx="12"/>
          </p:nvPr>
        </p:nvSpPr>
        <p:spPr>
          <a:xfrm>
            <a:off x="7589520" y="6480969"/>
            <a:ext cx="502920" cy="301752"/>
          </a:xfrm>
        </p:spPr>
        <p:txBody>
          <a:bodyPr/>
          <a:lstStyle/>
          <a:p>
            <a:fld id="{88A8D567-B9B0-4BAC-94B6-FB7E123CA74B}" type="slidenum">
              <a:rPr lang="es-ES" smtClean="0"/>
              <a:pPr/>
              <a:t>‹Nº›</a:t>
            </a:fld>
            <a:endParaRPr lang="es-ES" dirty="0"/>
          </a:p>
        </p:txBody>
      </p:sp>
    </p:spTree>
  </p:cSld>
  <p:clrMapOvr>
    <a:masterClrMapping/>
  </p:clrMapOvr>
  <p:transition spd="med">
    <p:newsflash/>
    <p:sndAc>
      <p:stSnd>
        <p:snd r:embed="rId1" name="chimes.wav"/>
      </p:stSnd>
    </p:sndAc>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2">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a:xfrm>
            <a:off x="6278976" y="6556248"/>
            <a:ext cx="2133600" cy="301752"/>
          </a:xfrm>
        </p:spPr>
        <p:txBody>
          <a:bodyPr/>
          <a:lstStyle>
            <a:lvl1pPr>
              <a:defRPr sz="900"/>
            </a:lvl1pPr>
          </a:lstStyle>
          <a:p>
            <a:fld id="{827CAF0E-64E0-475A-9081-9BC6DA8243A3}" type="datetimeFigureOut">
              <a:rPr lang="es-ES" smtClean="0"/>
              <a:pPr/>
              <a:t>13/05/2011</a:t>
            </a:fld>
            <a:endParaRPr lang="es-ES" dirty="0"/>
          </a:p>
        </p:txBody>
      </p:sp>
      <p:sp>
        <p:nvSpPr>
          <p:cNvPr id="6" name="5 Marcador de pie de página"/>
          <p:cNvSpPr>
            <a:spLocks noGrp="1"/>
          </p:cNvSpPr>
          <p:nvPr>
            <p:ph type="ftr" sz="quarter" idx="11"/>
          </p:nvPr>
        </p:nvSpPr>
        <p:spPr>
          <a:xfrm>
            <a:off x="1135856" y="6556248"/>
            <a:ext cx="5143120" cy="301752"/>
          </a:xfrm>
        </p:spPr>
        <p:txBody>
          <a:bodyPr/>
          <a:lstStyle>
            <a:lvl1pPr>
              <a:defRPr sz="900"/>
            </a:lvl1pPr>
          </a:lstStyle>
          <a:p>
            <a:endParaRPr lang="es-ES" dirty="0"/>
          </a:p>
        </p:txBody>
      </p:sp>
      <p:sp>
        <p:nvSpPr>
          <p:cNvPr id="7" name="6 Marcador de número de diapositiva"/>
          <p:cNvSpPr>
            <a:spLocks noGrp="1"/>
          </p:cNvSpPr>
          <p:nvPr>
            <p:ph type="sldNum" sz="quarter" idx="12"/>
          </p:nvPr>
        </p:nvSpPr>
        <p:spPr>
          <a:xfrm>
            <a:off x="8410576" y="6556248"/>
            <a:ext cx="502920" cy="301752"/>
          </a:xfrm>
        </p:spPr>
        <p:txBody>
          <a:bodyPr/>
          <a:lstStyle>
            <a:lvl1pPr>
              <a:defRPr sz="900"/>
            </a:lvl1pPr>
          </a:lstStyle>
          <a:p>
            <a:fld id="{88A8D567-B9B0-4BAC-94B6-FB7E123CA74B}" type="slidenum">
              <a:rPr lang="es-ES" smtClean="0"/>
              <a:pPr/>
              <a:t>‹Nº›</a:t>
            </a:fld>
            <a:endParaRPr lang="es-ES" dirty="0"/>
          </a:p>
        </p:txBody>
      </p:sp>
    </p:spTree>
  </p:cSld>
  <p:clrMapOvr>
    <a:overrideClrMapping bg1="dk1" tx1="lt1" bg2="dk2" tx2="lt2" accent1="accent1" accent2="accent2" accent3="accent3" accent4="accent4" accent5="accent5" accent6="accent6" hlink="hlink" folHlink="folHlink"/>
  </p:clrMapOvr>
  <p:transition spd="med">
    <p:newsflash/>
    <p:sndAc>
      <p:stSnd>
        <p:snd r:embed="rId1" name="chimes.wav"/>
      </p:stSnd>
    </p:sndAc>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Ref idx="1002">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es-ES" dirty="0" smtClean="0"/>
              <a:t>Haga clic en el icono para agregar una imagen</a:t>
            </a:r>
            <a:endParaRPr kumimoji="0" lang="en-US" dirty="0"/>
          </a:p>
        </p:txBody>
      </p:sp>
      <p:sp>
        <p:nvSpPr>
          <p:cNvPr id="4" name="3 Marcador de texto"/>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a:xfrm>
            <a:off x="6108192" y="6556248"/>
            <a:ext cx="2103120" cy="301752"/>
          </a:xfrm>
        </p:spPr>
        <p:txBody>
          <a:bodyPr/>
          <a:lstStyle>
            <a:lvl1pPr>
              <a:defRPr sz="900"/>
            </a:lvl1pPr>
          </a:lstStyle>
          <a:p>
            <a:fld id="{827CAF0E-64E0-475A-9081-9BC6DA8243A3}" type="datetimeFigureOut">
              <a:rPr lang="es-ES" smtClean="0"/>
              <a:pPr/>
              <a:t>13/05/2011</a:t>
            </a:fld>
            <a:endParaRPr lang="es-ES" dirty="0"/>
          </a:p>
        </p:txBody>
      </p:sp>
      <p:sp>
        <p:nvSpPr>
          <p:cNvPr id="6" name="5 Marcador de pie de página"/>
          <p:cNvSpPr>
            <a:spLocks noGrp="1"/>
          </p:cNvSpPr>
          <p:nvPr>
            <p:ph type="ftr" sz="quarter" idx="11"/>
          </p:nvPr>
        </p:nvSpPr>
        <p:spPr>
          <a:xfrm>
            <a:off x="1170432" y="6557169"/>
            <a:ext cx="4948072" cy="301752"/>
          </a:xfrm>
        </p:spPr>
        <p:txBody>
          <a:bodyPr/>
          <a:lstStyle>
            <a:lvl1pPr>
              <a:defRPr sz="900"/>
            </a:lvl1pPr>
          </a:lstStyle>
          <a:p>
            <a:endParaRPr lang="es-ES" dirty="0"/>
          </a:p>
        </p:txBody>
      </p:sp>
      <p:sp>
        <p:nvSpPr>
          <p:cNvPr id="7" name="6 Marcador de número de diapositiva"/>
          <p:cNvSpPr>
            <a:spLocks noGrp="1"/>
          </p:cNvSpPr>
          <p:nvPr>
            <p:ph type="sldNum" sz="quarter" idx="12"/>
          </p:nvPr>
        </p:nvSpPr>
        <p:spPr>
          <a:xfrm>
            <a:off x="8217192" y="6556248"/>
            <a:ext cx="365760" cy="301752"/>
          </a:xfrm>
        </p:spPr>
        <p:txBody>
          <a:bodyPr/>
          <a:lstStyle>
            <a:lvl1pPr algn="ctr">
              <a:defRPr sz="900"/>
            </a:lvl1pPr>
          </a:lstStyle>
          <a:p>
            <a:fld id="{88A8D567-B9B0-4BAC-94B6-FB7E123CA74B}" type="slidenum">
              <a:rPr lang="es-ES" smtClean="0"/>
              <a:pPr/>
              <a:t>‹Nº›</a:t>
            </a:fld>
            <a:endParaRPr lang="es-ES" dirty="0"/>
          </a:p>
        </p:txBody>
      </p:sp>
    </p:spTree>
  </p:cSld>
  <p:clrMapOvr>
    <a:overrideClrMapping bg1="dk1" tx1="lt1" bg2="dk2" tx2="lt2" accent1="accent1" accent2="accent2" accent3="accent3" accent4="accent4" accent5="accent5" accent6="accent6" hlink="hlink" folHlink="folHlink"/>
  </p:clrMapOvr>
  <p:transition spd="med">
    <p:newsflash/>
    <p:sndAc>
      <p:stSnd>
        <p:snd r:embed="rId1" name="chimes.wav"/>
      </p:stSnd>
    </p:sndAc>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audio" Target="../media/audio1.wav"/><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10 Triángulo rectángulo"/>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cxnSp>
        <p:nvCxnSpPr>
          <p:cNvPr id="8" name="7 Conector recto"/>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8 Conector recto"/>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21 Marcador de título"/>
          <p:cNvSpPr>
            <a:spLocks noGrp="1"/>
          </p:cNvSpPr>
          <p:nvPr>
            <p:ph type="title"/>
          </p:nvPr>
        </p:nvSpPr>
        <p:spPr>
          <a:xfrm>
            <a:off x="457200" y="267494"/>
            <a:ext cx="8229600" cy="1399032"/>
          </a:xfrm>
          <a:prstGeom prst="rect">
            <a:avLst/>
          </a:prstGeom>
        </p:spPr>
        <p:txBody>
          <a:bodyPr vert="horz" anchor="ctr">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827CAF0E-64E0-475A-9081-9BC6DA8243A3}" type="datetimeFigureOut">
              <a:rPr lang="es-ES" smtClean="0"/>
              <a:pPr/>
              <a:t>13/05/2011</a:t>
            </a:fld>
            <a:endParaRPr lang="es-ES" dirty="0"/>
          </a:p>
        </p:txBody>
      </p:sp>
      <p:sp>
        <p:nvSpPr>
          <p:cNvPr id="3" name="2 Marcador de pie de página"/>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es-ES" dirty="0"/>
          </a:p>
        </p:txBody>
      </p:sp>
      <p:sp>
        <p:nvSpPr>
          <p:cNvPr id="23" name="22 Marcador de número de diapositiva"/>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88A8D567-B9B0-4BAC-94B6-FB7E123CA74B}" type="slidenum">
              <a:rPr lang="es-ES" smtClean="0"/>
              <a:pPr/>
              <a:t>‹Nº›</a:t>
            </a:fld>
            <a:endParaRPr lang="es-ES" dirty="0"/>
          </a:p>
        </p:txBody>
      </p:sp>
    </p:spTree>
  </p:cSld>
  <p:clrMap bg1="dk1" tx1="lt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ransition spd="med">
    <p:newsflash/>
    <p:sndAc>
      <p:stSnd>
        <p:snd r:embed="rId13" name="chimes.wav"/>
      </p:stSnd>
    </p:sndAc>
  </p:transition>
  <p:timing>
    <p:tnLst>
      <p:par>
        <p:cTn id="1" dur="indefinite" restart="never" nodeType="tmRoot"/>
      </p:par>
    </p:tnLst>
  </p:timing>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audio" Target="file:///K:\133%20So&#241;ando%20Contigo-Kiko%20Navarro%20feat.%20Concha%20Buika(1).mp3" TargetMode="External"/><Relationship Id="rId5" Type="http://schemas.openxmlformats.org/officeDocument/2006/relationships/image" Target="../media/image2.png"/><Relationship Id="rId4" Type="http://schemas.openxmlformats.org/officeDocument/2006/relationships/audio" Target="../media/audio1.wav"/></Relationships>
</file>

<file path=ppt/slides/_rels/slide10.xml.rels><?xml version="1.0" encoding="UTF-8" standalone="yes"?>
<Relationships xmlns="http://schemas.openxmlformats.org/package/2006/relationships"><Relationship Id="rId8" Type="http://schemas.openxmlformats.org/officeDocument/2006/relationships/hyperlink" Target="http://es.wikipedia.org/wiki/Almacenamiento_secundario" TargetMode="External"/><Relationship Id="rId3" Type="http://schemas.openxmlformats.org/officeDocument/2006/relationships/hyperlink" Target="http://es.wikipedia.org/wiki/Z%C3%B3calo_de_CPU" TargetMode="External"/><Relationship Id="rId7" Type="http://schemas.openxmlformats.org/officeDocument/2006/relationships/hyperlink" Target="http://es.wikipedia.org/wiki/Tarjeta_gr%C3%A1fica" TargetMode="External"/><Relationship Id="rId2" Type="http://schemas.openxmlformats.org/officeDocument/2006/relationships/audio" Target="../media/audio1.wav"/><Relationship Id="rId1" Type="http://schemas.openxmlformats.org/officeDocument/2006/relationships/slideLayout" Target="../slideLayouts/slideLayout6.xml"/><Relationship Id="rId6" Type="http://schemas.openxmlformats.org/officeDocument/2006/relationships/hyperlink" Target="http://es.wikipedia.org/wiki/Circuito_electr%C3%B3nico" TargetMode="External"/><Relationship Id="rId5" Type="http://schemas.openxmlformats.org/officeDocument/2006/relationships/hyperlink" Target="http://es.wikipedia.org/wiki/Chipset" TargetMode="External"/><Relationship Id="rId4" Type="http://schemas.openxmlformats.org/officeDocument/2006/relationships/hyperlink" Target="http://es.wikipedia.org/wiki/Memoria_de_acceso_aleatorio" TargetMode="External"/></Relationships>
</file>

<file path=ppt/slides/_rels/slide1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8" Type="http://schemas.openxmlformats.org/officeDocument/2006/relationships/hyperlink" Target="http://es.wikipedia.org/wiki/Multiprocesamiento_sim%C3%A9trico" TargetMode="External"/><Relationship Id="rId3" Type="http://schemas.openxmlformats.org/officeDocument/2006/relationships/hyperlink" Target="http://es.wikipedia.org/wiki/Archivo:Dual_processor.jpg" TargetMode="External"/><Relationship Id="rId7" Type="http://schemas.openxmlformats.org/officeDocument/2006/relationships/hyperlink" Target="http://es.wikipedia.org/wiki/Multin%C3%BAcleo" TargetMode="External"/><Relationship Id="rId2" Type="http://schemas.openxmlformats.org/officeDocument/2006/relationships/audio" Target="../media/audio1.wav"/><Relationship Id="rId1" Type="http://schemas.openxmlformats.org/officeDocument/2006/relationships/slideLayout" Target="../slideLayouts/slideLayout9.xml"/><Relationship Id="rId6" Type="http://schemas.openxmlformats.org/officeDocument/2006/relationships/hyperlink" Target="http://es.wikipedia.org/wiki/Z%C3%B3calo_de_CPU" TargetMode="External"/><Relationship Id="rId5" Type="http://schemas.openxmlformats.org/officeDocument/2006/relationships/hyperlink" Target="http://es.wikipedia.org/wiki/Unidad_central_de_procesamiento" TargetMode="External"/><Relationship Id="rId4" Type="http://schemas.openxmlformats.org/officeDocument/2006/relationships/image" Target="../media/image9.jpeg"/></Relationships>
</file>

<file path=ppt/slides/_rels/slide13.xml.rels><?xml version="1.0" encoding="UTF-8" standalone="yes"?>
<Relationships xmlns="http://schemas.openxmlformats.org/package/2006/relationships"><Relationship Id="rId13" Type="http://schemas.openxmlformats.org/officeDocument/2006/relationships/hyperlink" Target="http://es.wikipedia.org/wiki/AMD_Turion" TargetMode="External"/><Relationship Id="rId18" Type="http://schemas.openxmlformats.org/officeDocument/2006/relationships/hyperlink" Target="http://es.wikipedia.org/wiki/Socket_940" TargetMode="External"/><Relationship Id="rId26" Type="http://schemas.openxmlformats.org/officeDocument/2006/relationships/hyperlink" Target="http://es.wikipedia.org/w/index.php?title=Socket_AM4&amp;action=edit&amp;redlink=1" TargetMode="External"/><Relationship Id="rId39" Type="http://schemas.openxmlformats.org/officeDocument/2006/relationships/hyperlink" Target="http://es.wikipedia.org/wiki/Socket_478" TargetMode="External"/><Relationship Id="rId3" Type="http://schemas.openxmlformats.org/officeDocument/2006/relationships/hyperlink" Target="http://es.wikipedia.org/wiki/Advanced_Micro_Devices" TargetMode="External"/><Relationship Id="rId21" Type="http://schemas.openxmlformats.org/officeDocument/2006/relationships/hyperlink" Target="http://es.wikipedia.org/wiki/Phenom" TargetMode="External"/><Relationship Id="rId34" Type="http://schemas.openxmlformats.org/officeDocument/2006/relationships/hyperlink" Target="http://es.wikipedia.org/wiki/Pentium_III" TargetMode="External"/><Relationship Id="rId42" Type="http://schemas.openxmlformats.org/officeDocument/2006/relationships/hyperlink" Target="http://es.wikipedia.org/wiki/Core_2" TargetMode="External"/><Relationship Id="rId47" Type="http://schemas.openxmlformats.org/officeDocument/2006/relationships/hyperlink" Target="http://es.wikipedia.org/wiki/LGA1366" TargetMode="External"/><Relationship Id="rId50" Type="http://schemas.openxmlformats.org/officeDocument/2006/relationships/hyperlink" Target="http://es.wikipedia.org/wiki/Intel_Core_i3" TargetMode="External"/><Relationship Id="rId7" Type="http://schemas.openxmlformats.org/officeDocument/2006/relationships/hyperlink" Target="http://es.wikipedia.org/wiki/Socket_A" TargetMode="External"/><Relationship Id="rId12" Type="http://schemas.openxmlformats.org/officeDocument/2006/relationships/hyperlink" Target="http://es.wikipedia.org/w/index.php?title=Mobile_Athlon_64&amp;action=edit&amp;redlink=1" TargetMode="External"/><Relationship Id="rId17" Type="http://schemas.openxmlformats.org/officeDocument/2006/relationships/hyperlink" Target="http://es.wikipedia.org/wiki/Opteron" TargetMode="External"/><Relationship Id="rId25" Type="http://schemas.openxmlformats.org/officeDocument/2006/relationships/hyperlink" Target="http://es.wikipedia.org/w/index.php?title=Phenom_II_X2/X3/X4&amp;action=edit&amp;redlink=1" TargetMode="External"/><Relationship Id="rId33" Type="http://schemas.openxmlformats.org/officeDocument/2006/relationships/hyperlink" Target="http://es.wikipedia.org/wiki/Pentium_II" TargetMode="External"/><Relationship Id="rId38" Type="http://schemas.openxmlformats.org/officeDocument/2006/relationships/hyperlink" Target="http://es.wikipedia.org/wiki/Pentium_4" TargetMode="External"/><Relationship Id="rId46" Type="http://schemas.openxmlformats.org/officeDocument/2006/relationships/hyperlink" Target="http://es.wikipedia.org/w/index.php?title=Socket_771&amp;action=edit&amp;redlink=1" TargetMode="External"/><Relationship Id="rId2" Type="http://schemas.openxmlformats.org/officeDocument/2006/relationships/audio" Target="../media/audio1.wav"/><Relationship Id="rId16" Type="http://schemas.openxmlformats.org/officeDocument/2006/relationships/hyperlink" Target="http://es.wikipedia.org/wiki/Athlon_X2" TargetMode="External"/><Relationship Id="rId20" Type="http://schemas.openxmlformats.org/officeDocument/2006/relationships/hyperlink" Target="http://es.wikipedia.org/wiki/Socket_AM2" TargetMode="External"/><Relationship Id="rId29" Type="http://schemas.openxmlformats.org/officeDocument/2006/relationships/hyperlink" Target="http://es.wikipedia.org/wiki/Socket_7" TargetMode="External"/><Relationship Id="rId41" Type="http://schemas.openxmlformats.org/officeDocument/2006/relationships/hyperlink" Target="http://es.wikipedia.org/wiki/Pentium_D" TargetMode="External"/><Relationship Id="rId1" Type="http://schemas.openxmlformats.org/officeDocument/2006/relationships/slideLayout" Target="../slideLayouts/slideLayout2.xml"/><Relationship Id="rId6" Type="http://schemas.openxmlformats.org/officeDocument/2006/relationships/hyperlink" Target="http://es.wikipedia.org/wiki/Athlon" TargetMode="External"/><Relationship Id="rId11" Type="http://schemas.openxmlformats.org/officeDocument/2006/relationships/hyperlink" Target="http://es.wikipedia.org/wiki/Athlon_64" TargetMode="External"/><Relationship Id="rId24" Type="http://schemas.openxmlformats.org/officeDocument/2006/relationships/hyperlink" Target="http://es.wikipedia.org/wiki/Socket_AM3" TargetMode="External"/><Relationship Id="rId32" Type="http://schemas.openxmlformats.org/officeDocument/2006/relationships/hyperlink" Target="http://es.wikipedia.org/wiki/Slot_1" TargetMode="External"/><Relationship Id="rId37" Type="http://schemas.openxmlformats.org/officeDocument/2006/relationships/hyperlink" Target="http://es.wikipedia.org/wiki/Socket_423" TargetMode="External"/><Relationship Id="rId40" Type="http://schemas.openxmlformats.org/officeDocument/2006/relationships/hyperlink" Target="http://es.wikipedia.org/wiki/Socket_775" TargetMode="External"/><Relationship Id="rId45" Type="http://schemas.openxmlformats.org/officeDocument/2006/relationships/hyperlink" Target="http://es.wikipedia.org/w/index.php?title=Socket_604&amp;action=edit&amp;redlink=1" TargetMode="External"/><Relationship Id="rId53" Type="http://schemas.openxmlformats.org/officeDocument/2006/relationships/hyperlink" Target="http://es.wikipedia.org/w/index.php?title=LGA_1155&amp;action=edit&amp;redlink=1" TargetMode="External"/><Relationship Id="rId5" Type="http://schemas.openxmlformats.org/officeDocument/2006/relationships/hyperlink" Target="http://es.wikipedia.org/wiki/Duron" TargetMode="External"/><Relationship Id="rId15" Type="http://schemas.openxmlformats.org/officeDocument/2006/relationships/hyperlink" Target="http://es.wikipedia.org/w/index.php?title=Athlon_FX&amp;action=edit&amp;redlink=1" TargetMode="External"/><Relationship Id="rId23" Type="http://schemas.openxmlformats.org/officeDocument/2006/relationships/hyperlink" Target="http://es.wikipedia.org/w/index.php?title=Socket_AM2_+&amp;action=edit&amp;redlink=1" TargetMode="External"/><Relationship Id="rId28" Type="http://schemas.openxmlformats.org/officeDocument/2006/relationships/hyperlink" Target="http://es.wikipedia.org/wiki/Intel" TargetMode="External"/><Relationship Id="rId36" Type="http://schemas.openxmlformats.org/officeDocument/2006/relationships/hyperlink" Target="http://es.wikipedia.org/wiki/Socket_370" TargetMode="External"/><Relationship Id="rId49" Type="http://schemas.openxmlformats.org/officeDocument/2006/relationships/hyperlink" Target="http://es.wikipedia.org/wiki/Socket_1156" TargetMode="External"/><Relationship Id="rId10" Type="http://schemas.openxmlformats.org/officeDocument/2006/relationships/hyperlink" Target="http://es.wikipedia.org/wiki/Socket_754" TargetMode="External"/><Relationship Id="rId19" Type="http://schemas.openxmlformats.org/officeDocument/2006/relationships/hyperlink" Target="http://es.wikipedia.org/wiki/Athlon_64_FX" TargetMode="External"/><Relationship Id="rId31" Type="http://schemas.openxmlformats.org/officeDocument/2006/relationships/hyperlink" Target="http://es.wikipedia.org/wiki/Pentium_MMX" TargetMode="External"/><Relationship Id="rId44" Type="http://schemas.openxmlformats.org/officeDocument/2006/relationships/hyperlink" Target="http://es.wikipedia.org/w/index.php?title=Socket_603&amp;action=edit&amp;redlink=1" TargetMode="External"/><Relationship Id="rId52" Type="http://schemas.openxmlformats.org/officeDocument/2006/relationships/hyperlink" Target="http://es.wikipedia.org/w/index.php?title=LGA_2011&amp;action=edit&amp;redlink=1" TargetMode="External"/><Relationship Id="rId4" Type="http://schemas.openxmlformats.org/officeDocument/2006/relationships/hyperlink" Target="http://es.wikipedia.org/wiki/Slot_A" TargetMode="External"/><Relationship Id="rId9" Type="http://schemas.openxmlformats.org/officeDocument/2006/relationships/hyperlink" Target="http://es.wikipedia.org/wiki/Sempron" TargetMode="External"/><Relationship Id="rId14" Type="http://schemas.openxmlformats.org/officeDocument/2006/relationships/hyperlink" Target="http://es.wikipedia.org/wiki/Socket_939" TargetMode="External"/><Relationship Id="rId22" Type="http://schemas.openxmlformats.org/officeDocument/2006/relationships/hyperlink" Target="http://es.wikipedia.org/wiki/Socket_F" TargetMode="External"/><Relationship Id="rId27" Type="http://schemas.openxmlformats.org/officeDocument/2006/relationships/hyperlink" Target="http://es.wikipedia.org/w/index.php?title=Phenom_III_X3/X4/X5&amp;action=edit&amp;redlink=1" TargetMode="External"/><Relationship Id="rId30" Type="http://schemas.openxmlformats.org/officeDocument/2006/relationships/hyperlink" Target="http://es.wikipedia.org/wiki/Pentium_I" TargetMode="External"/><Relationship Id="rId35" Type="http://schemas.openxmlformats.org/officeDocument/2006/relationships/hyperlink" Target="http://es.wikipedia.org/wiki/Celeron" TargetMode="External"/><Relationship Id="rId43" Type="http://schemas.openxmlformats.org/officeDocument/2006/relationships/hyperlink" Target="http://es.wikipedia.org/wiki/Xeon" TargetMode="External"/><Relationship Id="rId48" Type="http://schemas.openxmlformats.org/officeDocument/2006/relationships/hyperlink" Target="http://es.wikipedia.org/wiki/Intel_Core_i7" TargetMode="External"/><Relationship Id="rId8" Type="http://schemas.openxmlformats.org/officeDocument/2006/relationships/hyperlink" Target="http://es.wikipedia.org/wiki/Athlon_XP" TargetMode="External"/><Relationship Id="rId51" Type="http://schemas.openxmlformats.org/officeDocument/2006/relationships/hyperlink" Target="http://es.wikipedia.org/wiki/Intel_Core_i5" TargetMode="External"/></Relationships>
</file>

<file path=ppt/slides/_rels/slide14.xml.rels><?xml version="1.0" encoding="UTF-8" standalone="yes"?>
<Relationships xmlns="http://schemas.openxmlformats.org/package/2006/relationships"><Relationship Id="rId8" Type="http://schemas.openxmlformats.org/officeDocument/2006/relationships/hyperlink" Target="http://es.wikipedia.org/wiki/Eje_(disco_duro)" TargetMode="External"/><Relationship Id="rId13" Type="http://schemas.openxmlformats.org/officeDocument/2006/relationships/hyperlink" Target="http://es.wikipedia.org/wiki/Unidades_de_estado_s%C3%B3lido" TargetMode="External"/><Relationship Id="rId3" Type="http://schemas.openxmlformats.org/officeDocument/2006/relationships/hyperlink" Target="http://es.wikipedia.org/wiki/Dispositivo_de_almacenamiento_de_datos" TargetMode="External"/><Relationship Id="rId7" Type="http://schemas.openxmlformats.org/officeDocument/2006/relationships/hyperlink" Target="http://es.wikipedia.org/wiki/Plato_(disco_duro)" TargetMode="External"/><Relationship Id="rId12" Type="http://schemas.openxmlformats.org/officeDocument/2006/relationships/hyperlink" Target="http://es.wikipedia.org/wiki/Disco_duro" TargetMode="External"/><Relationship Id="rId2" Type="http://schemas.openxmlformats.org/officeDocument/2006/relationships/audio" Target="../media/audio1.wav"/><Relationship Id="rId16" Type="http://schemas.openxmlformats.org/officeDocument/2006/relationships/hyperlink" Target="http://es.wikipedia.org/wiki/Supercomputadora" TargetMode="External"/><Relationship Id="rId1" Type="http://schemas.openxmlformats.org/officeDocument/2006/relationships/slideLayout" Target="../slideLayouts/slideLayout4.xml"/><Relationship Id="rId6" Type="http://schemas.openxmlformats.org/officeDocument/2006/relationships/hyperlink" Target="http://es.wikipedia.org/wiki/Se%C3%B1al_digital" TargetMode="External"/><Relationship Id="rId11" Type="http://schemas.openxmlformats.org/officeDocument/2006/relationships/hyperlink" Target="http://es.wikipedia.org/wiki/Computadora_personal" TargetMode="External"/><Relationship Id="rId5" Type="http://schemas.openxmlformats.org/officeDocument/2006/relationships/hyperlink" Target="http://es.wikipedia.org/wiki/Grabaci%C3%B3n_magn%C3%A9tica_digital" TargetMode="External"/><Relationship Id="rId15" Type="http://schemas.openxmlformats.org/officeDocument/2006/relationships/hyperlink" Target="http://es.wikipedia.org/wiki/Circuitos_integrados" TargetMode="External"/><Relationship Id="rId10" Type="http://schemas.openxmlformats.org/officeDocument/2006/relationships/hyperlink" Target="http://es.wikipedia.org/wiki/Almacenamiento_secundario" TargetMode="External"/><Relationship Id="rId4" Type="http://schemas.openxmlformats.org/officeDocument/2006/relationships/hyperlink" Target="http://es.wikipedia.org/wiki/Memoria_no_vol%C3%A1til" TargetMode="External"/><Relationship Id="rId9" Type="http://schemas.openxmlformats.org/officeDocument/2006/relationships/hyperlink" Target="http://es.wikipedia.org/wiki/IBM" TargetMode="External"/><Relationship Id="rId14" Type="http://schemas.openxmlformats.org/officeDocument/2006/relationships/hyperlink" Target="http://es.wikipedia.org/wiki/Memoria_(inform%C3%A1tica)" TargetMode="External"/></Relationships>
</file>

<file path=ppt/slides/_rels/slide15.xml.rels><?xml version="1.0" encoding="UTF-8" standalone="yes"?>
<Relationships xmlns="http://schemas.openxmlformats.org/package/2006/relationships"><Relationship Id="rId3" Type="http://schemas.openxmlformats.org/officeDocument/2006/relationships/hyperlink" Target="http://es.wikipedia.org/wiki/Archivo:Festplatte.JPG" TargetMode="External"/><Relationship Id="rId7" Type="http://schemas.openxmlformats.org/officeDocument/2006/relationships/hyperlink" Target="http://es.wikipedia.org/wiki/Circuito_impreso" TargetMode="External"/><Relationship Id="rId2" Type="http://schemas.openxmlformats.org/officeDocument/2006/relationships/audio" Target="../media/audio1.wav"/><Relationship Id="rId1" Type="http://schemas.openxmlformats.org/officeDocument/2006/relationships/slideLayout" Target="../slideLayouts/slideLayout9.xml"/><Relationship Id="rId6" Type="http://schemas.openxmlformats.org/officeDocument/2006/relationships/hyperlink" Target="http://es.wikipedia.org/wiki/Eje_(disco_duro)" TargetMode="External"/><Relationship Id="rId5" Type="http://schemas.openxmlformats.org/officeDocument/2006/relationships/hyperlink" Target="http://es.wikipedia.org/wiki/Plato_(disco_duro)" TargetMode="External"/><Relationship Id="rId4" Type="http://schemas.openxmlformats.org/officeDocument/2006/relationships/image" Target="../media/image10.jpeg"/></Relationships>
</file>

<file path=ppt/slides/_rels/slide16.xml.rels><?xml version="1.0" encoding="UTF-8" standalone="yes"?>
<Relationships xmlns="http://schemas.openxmlformats.org/package/2006/relationships"><Relationship Id="rId3" Type="http://schemas.openxmlformats.org/officeDocument/2006/relationships/hyperlink" Target="http://es.wikipedia.org/wiki/Archivo:Hard_disk_platter_reflection.jpg" TargetMode="External"/><Relationship Id="rId2" Type="http://schemas.openxmlformats.org/officeDocument/2006/relationships/audio" Target="../media/audio1.wav"/><Relationship Id="rId1" Type="http://schemas.openxmlformats.org/officeDocument/2006/relationships/slideLayout" Target="../slideLayouts/slideLayout9.xml"/><Relationship Id="rId5" Type="http://schemas.openxmlformats.org/officeDocument/2006/relationships/hyperlink" Target="http://es.wikipedia.org/w/index.php?title=Plato(disco_duro)&amp;action=edit&amp;redlink=1" TargetMode="External"/><Relationship Id="rId4" Type="http://schemas.openxmlformats.org/officeDocument/2006/relationships/image" Target="../media/image11.jpeg"/></Relationships>
</file>

<file path=ppt/slides/_rels/slide17.xml.rels><?xml version="1.0" encoding="UTF-8" standalone="yes"?>
<Relationships xmlns="http://schemas.openxmlformats.org/package/2006/relationships"><Relationship Id="rId8" Type="http://schemas.openxmlformats.org/officeDocument/2006/relationships/hyperlink" Target="http://es.wikipedia.org/wiki/Serial_ATA" TargetMode="External"/><Relationship Id="rId3" Type="http://schemas.openxmlformats.org/officeDocument/2006/relationships/hyperlink" Target="http://es.wikipedia.org/wiki/SATA" TargetMode="External"/><Relationship Id="rId7" Type="http://schemas.openxmlformats.org/officeDocument/2006/relationships/hyperlink" Target="http://es.wikipedia.org/wiki/Mbps" TargetMode="External"/><Relationship Id="rId2" Type="http://schemas.openxmlformats.org/officeDocument/2006/relationships/audio" Target="../media/audio1.wav"/><Relationship Id="rId1" Type="http://schemas.openxmlformats.org/officeDocument/2006/relationships/slideLayout" Target="../slideLayouts/slideLayout7.xml"/><Relationship Id="rId6" Type="http://schemas.openxmlformats.org/officeDocument/2006/relationships/hyperlink" Target="http://es.wikipedia.org/wiki/Serial_Attached_SCSI" TargetMode="External"/><Relationship Id="rId5" Type="http://schemas.openxmlformats.org/officeDocument/2006/relationships/hyperlink" Target="http://es.wikipedia.org/wiki/SCSI" TargetMode="External"/><Relationship Id="rId4" Type="http://schemas.openxmlformats.org/officeDocument/2006/relationships/hyperlink" Target="http://es.wikipedia.org/wiki/Integrated_Drive_Electronics" TargetMode="External"/><Relationship Id="rId9" Type="http://schemas.openxmlformats.org/officeDocument/2006/relationships/hyperlink" Target="http://es.wikipedia.org/wiki/Conexi%C3%B3n_en_caliente" TargetMode="External"/></Relationships>
</file>

<file path=ppt/slides/_rels/slide18.xml.rels><?xml version="1.0" encoding="UTF-8" standalone="yes"?>
<Relationships xmlns="http://schemas.openxmlformats.org/package/2006/relationships"><Relationship Id="rId3" Type="http://schemas.openxmlformats.org/officeDocument/2006/relationships/hyperlink" Target="http://es.wikipedia.org/wiki/Archivo:Hard_disk_head.jpg" TargetMode="External"/><Relationship Id="rId2" Type="http://schemas.openxmlformats.org/officeDocument/2006/relationships/audio" Target="../media/audio1.wav"/><Relationship Id="rId1" Type="http://schemas.openxmlformats.org/officeDocument/2006/relationships/slideLayout" Target="../slideLayouts/slideLayout9.xml"/><Relationship Id="rId6" Type="http://schemas.openxmlformats.org/officeDocument/2006/relationships/hyperlink" Target="http://es.wikipedia.org/wiki/Humedad" TargetMode="External"/><Relationship Id="rId5" Type="http://schemas.openxmlformats.org/officeDocument/2006/relationships/hyperlink" Target="http://es.wikipedia.org/wiki/Fricci%C3%B3n" TargetMode="External"/><Relationship Id="rId4" Type="http://schemas.openxmlformats.org/officeDocument/2006/relationships/image" Target="../media/image12.jpeg"/></Relationships>
</file>

<file path=ppt/slides/_rels/slide19.xml.rels><?xml version="1.0" encoding="UTF-8" standalone="yes"?>
<Relationships xmlns="http://schemas.openxmlformats.org/package/2006/relationships"><Relationship Id="rId8" Type="http://schemas.openxmlformats.org/officeDocument/2006/relationships/hyperlink" Target="http://es.wikipedia.org/wiki/Memoria_cach%C3%A9" TargetMode="External"/><Relationship Id="rId3" Type="http://schemas.openxmlformats.org/officeDocument/2006/relationships/hyperlink" Target="http://es.wikipedia.org/wiki/Archivo:Hdhead.jpg" TargetMode="External"/><Relationship Id="rId7" Type="http://schemas.openxmlformats.org/officeDocument/2006/relationships/hyperlink" Target="http://es.wikipedia.org/wiki/Circuito_integrado" TargetMode="External"/><Relationship Id="rId2" Type="http://schemas.openxmlformats.org/officeDocument/2006/relationships/audio" Target="../media/audio1.wav"/><Relationship Id="rId1" Type="http://schemas.openxmlformats.org/officeDocument/2006/relationships/slideLayout" Target="../slideLayouts/slideLayout9.xml"/><Relationship Id="rId6" Type="http://schemas.openxmlformats.org/officeDocument/2006/relationships/hyperlink" Target="http://es.wikipedia.org/wiki/Electroim%C3%A1n" TargetMode="External"/><Relationship Id="rId5" Type="http://schemas.openxmlformats.org/officeDocument/2006/relationships/hyperlink" Target="http://es.wikipedia.org/wiki/Motor" TargetMode="External"/><Relationship Id="rId4" Type="http://schemas.openxmlformats.org/officeDocument/2006/relationships/image" Target="../media/image13.jpeg"/><Relationship Id="rId9" Type="http://schemas.openxmlformats.org/officeDocument/2006/relationships/hyperlink" Target="http://es.wikipedia.org/wiki/Gel_de_s%C3%ADlice"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hyperlink" Target="http://es.wikipedia.org/wiki/Servidor" TargetMode="External"/><Relationship Id="rId13" Type="http://schemas.openxmlformats.org/officeDocument/2006/relationships/hyperlink" Target="http://es.wikipedia.org/wiki/Circuito_impreso" TargetMode="External"/><Relationship Id="rId3" Type="http://schemas.openxmlformats.org/officeDocument/2006/relationships/hyperlink" Target="http://es.wikipedia.org/wiki/Archivo:Kingston_KVR1333_IMGP5970_wp_wp.jpg" TargetMode="External"/><Relationship Id="rId7" Type="http://schemas.openxmlformats.org/officeDocument/2006/relationships/hyperlink" Target="http://es.wikipedia.org/wiki/Conjunto_de_instrucciones" TargetMode="External"/><Relationship Id="rId12" Type="http://schemas.openxmlformats.org/officeDocument/2006/relationships/hyperlink" Target="http://es.wikipedia.org/wiki/Registro_(hardware)" TargetMode="External"/><Relationship Id="rId2" Type="http://schemas.openxmlformats.org/officeDocument/2006/relationships/audio" Target="../media/audio1.wav"/><Relationship Id="rId1" Type="http://schemas.openxmlformats.org/officeDocument/2006/relationships/slideLayout" Target="../slideLayouts/slideLayout9.xml"/><Relationship Id="rId6" Type="http://schemas.openxmlformats.org/officeDocument/2006/relationships/hyperlink" Target="http://es.wikipedia.org/wiki/Unidad_central_de_procesamiento" TargetMode="External"/><Relationship Id="rId11" Type="http://schemas.openxmlformats.org/officeDocument/2006/relationships/hyperlink" Target="http://es.wikipedia.org/wiki/SRAM" TargetMode="External"/><Relationship Id="rId5" Type="http://schemas.openxmlformats.org/officeDocument/2006/relationships/hyperlink" Target="http://es.wikipedia.org/wiki/Memoria_(inform%C3%A1tica)" TargetMode="External"/><Relationship Id="rId10" Type="http://schemas.openxmlformats.org/officeDocument/2006/relationships/hyperlink" Target="http://es.wikipedia.org/wiki/Memoria_flash" TargetMode="External"/><Relationship Id="rId4" Type="http://schemas.openxmlformats.org/officeDocument/2006/relationships/image" Target="../media/image14.jpeg"/><Relationship Id="rId9" Type="http://schemas.openxmlformats.org/officeDocument/2006/relationships/hyperlink" Target="http://es.wikipedia.org/wiki/ROM" TargetMode="External"/></Relationships>
</file>

<file path=ppt/slides/_rels/slide21.xml.rels><?xml version="1.0" encoding="UTF-8" standalone="yes"?>
<Relationships xmlns="http://schemas.openxmlformats.org/package/2006/relationships"><Relationship Id="rId3" Type="http://schemas.openxmlformats.org/officeDocument/2006/relationships/hyperlink" Target="http://es.wikipedia.org/wiki/Archivo:4mbramvax.jpg" TargetMode="External"/><Relationship Id="rId2" Type="http://schemas.openxmlformats.org/officeDocument/2006/relationships/audio" Target="../media/audio1.wav"/><Relationship Id="rId1" Type="http://schemas.openxmlformats.org/officeDocument/2006/relationships/slideLayout" Target="../slideLayouts/slideLayout9.xml"/><Relationship Id="rId5" Type="http://schemas.openxmlformats.org/officeDocument/2006/relationships/hyperlink" Target="http://es.wikipedia.org/wiki/VAX" TargetMode="External"/><Relationship Id="rId4" Type="http://schemas.openxmlformats.org/officeDocument/2006/relationships/image" Target="../media/image15.jpeg"/></Relationships>
</file>

<file path=ppt/slides/_rels/slide22.xml.rels><?xml version="1.0" encoding="UTF-8" standalone="yes"?>
<Relationships xmlns="http://schemas.openxmlformats.org/package/2006/relationships"><Relationship Id="rId3" Type="http://schemas.openxmlformats.org/officeDocument/2006/relationships/hyperlink" Target="http://es.wikipedia.org/wiki/Archivo:SIMM-muistikampoja.jpg" TargetMode="External"/><Relationship Id="rId2" Type="http://schemas.openxmlformats.org/officeDocument/2006/relationships/audio" Target="../media/audio1.wav"/><Relationship Id="rId1" Type="http://schemas.openxmlformats.org/officeDocument/2006/relationships/slideLayout" Target="../slideLayouts/slideLayout9.xml"/><Relationship Id="rId4" Type="http://schemas.openxmlformats.org/officeDocument/2006/relationships/image" Target="../media/image16.jpeg"/></Relationships>
</file>

<file path=ppt/slides/_rels/slide23.xml.rels><?xml version="1.0" encoding="UTF-8" standalone="yes"?>
<Relationships xmlns="http://schemas.openxmlformats.org/package/2006/relationships"><Relationship Id="rId3" Type="http://schemas.openxmlformats.org/officeDocument/2006/relationships/hyperlink" Target="http://es.wikipedia.org/wiki/Intel_80486" TargetMode="External"/><Relationship Id="rId2" Type="http://schemas.openxmlformats.org/officeDocument/2006/relationships/audio" Target="../media/audio1.wav"/><Relationship Id="rId1" Type="http://schemas.openxmlformats.org/officeDocument/2006/relationships/slideLayout" Target="../slideLayouts/slideLayout4.xml"/><Relationship Id="rId5" Type="http://schemas.openxmlformats.org/officeDocument/2006/relationships/hyperlink" Target="http://es.wikipedia.org/w/index.php?title=B%C3%BAffer&amp;action=edit&amp;redlink=1" TargetMode="External"/><Relationship Id="rId4" Type="http://schemas.openxmlformats.org/officeDocument/2006/relationships/hyperlink" Target="http://es.wikipedia.org/wiki/Memoria_de_acceso_aleatorio" TargetMode="External"/></Relationships>
</file>

<file path=ppt/slides/_rels/slide24.xml.rels><?xml version="1.0" encoding="UTF-8" standalone="yes"?>
<Relationships xmlns="http://schemas.openxmlformats.org/package/2006/relationships"><Relationship Id="rId3" Type="http://schemas.openxmlformats.org/officeDocument/2006/relationships/hyperlink" Target="http://es.wikipedia.org/wiki/Intel" TargetMode="External"/><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8" Type="http://schemas.openxmlformats.org/officeDocument/2006/relationships/hyperlink" Target="http://es.wikipedia.org/wiki/Archivo:BGA_RAM.jpg" TargetMode="External"/><Relationship Id="rId3" Type="http://schemas.openxmlformats.org/officeDocument/2006/relationships/hyperlink" Target="http://es.wikipedia.org/wiki/Circuito_impreso" TargetMode="External"/><Relationship Id="rId7" Type="http://schemas.openxmlformats.org/officeDocument/2006/relationships/hyperlink" Target="http://es.wikipedia.org/wiki/Serial_Presence_Detect" TargetMode="External"/><Relationship Id="rId2" Type="http://schemas.openxmlformats.org/officeDocument/2006/relationships/audio" Target="../media/audio1.wav"/><Relationship Id="rId1" Type="http://schemas.openxmlformats.org/officeDocument/2006/relationships/slideLayout" Target="../slideLayouts/slideLayout9.xml"/><Relationship Id="rId6" Type="http://schemas.openxmlformats.org/officeDocument/2006/relationships/hyperlink" Target="http://es.wikipedia.org/wiki/Circuito_el%C3%A9ctrico" TargetMode="External"/><Relationship Id="rId5" Type="http://schemas.openxmlformats.org/officeDocument/2006/relationships/hyperlink" Target="http://es.wikipedia.org/wiki/DRAM" TargetMode="External"/><Relationship Id="rId4" Type="http://schemas.openxmlformats.org/officeDocument/2006/relationships/hyperlink" Target="http://es.wikipedia.org/wiki/Circuito_integrado" TargetMode="External"/><Relationship Id="rId9" Type="http://schemas.openxmlformats.org/officeDocument/2006/relationships/image" Target="../media/image17.jpeg"/></Relationships>
</file>

<file path=ppt/slides/_rels/slide26.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audio" Target="../media/audio1.wav"/><Relationship Id="rId1" Type="http://schemas.openxmlformats.org/officeDocument/2006/relationships/slideLayout" Target="../slideLayouts/slideLayout9.xml"/><Relationship Id="rId6" Type="http://schemas.openxmlformats.org/officeDocument/2006/relationships/hyperlink" Target="http://es.wikipedia.org/wiki/Molex" TargetMode="External"/><Relationship Id="rId5" Type="http://schemas.openxmlformats.org/officeDocument/2006/relationships/hyperlink" Target="http://es.wikipedia.org/wiki/SSD" TargetMode="External"/><Relationship Id="rId4" Type="http://schemas.openxmlformats.org/officeDocument/2006/relationships/hyperlink" Target="http://es.wikipedia.org/wiki/Disco_duro" TargetMode="External"/></Relationships>
</file>

<file path=ppt/slides/_rels/slide27.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audio" Target="../media/audio1.wav"/><Relationship Id="rId1" Type="http://schemas.openxmlformats.org/officeDocument/2006/relationships/slideLayout" Target="../slideLayouts/slideLayout9.xml"/></Relationships>
</file>

<file path=ppt/slides/_rels/slide28.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hyperlink" Target="http://es.wikipedia.org/wiki/Circuito_integrado" TargetMode="External"/><Relationship Id="rId2" Type="http://schemas.openxmlformats.org/officeDocument/2006/relationships/audio" Target="../media/audio1.wav"/><Relationship Id="rId1" Type="http://schemas.openxmlformats.org/officeDocument/2006/relationships/slideLayout" Target="../slideLayouts/slideLayout2.xml"/><Relationship Id="rId6" Type="http://schemas.openxmlformats.org/officeDocument/2006/relationships/hyperlink" Target="http://es.wikipedia.org/wiki/Computadora_personal" TargetMode="External"/><Relationship Id="rId5" Type="http://schemas.openxmlformats.org/officeDocument/2006/relationships/hyperlink" Target="http://es.wikipedia.org/wiki/Unidad_central_de_procesamiento" TargetMode="External"/><Relationship Id="rId4" Type="http://schemas.openxmlformats.org/officeDocument/2006/relationships/hyperlink" Target="http://es.wikipedia.org/wiki/Computadora"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es.wikipedia.org/wiki/Intel_Pentium_Pro" TargetMode="External"/><Relationship Id="rId2" Type="http://schemas.openxmlformats.org/officeDocument/2006/relationships/audio" Target="../media/audio1.wav"/><Relationship Id="rId1" Type="http://schemas.openxmlformats.org/officeDocument/2006/relationships/slideLayout" Target="../slideLayouts/slideLayout9.xml"/><Relationship Id="rId6" Type="http://schemas.openxmlformats.org/officeDocument/2006/relationships/hyperlink" Target="http://es.wikipedia.org/wiki/32_bits" TargetMode="External"/><Relationship Id="rId5" Type="http://schemas.openxmlformats.org/officeDocument/2006/relationships/image" Target="../media/image4.jpeg"/><Relationship Id="rId4" Type="http://schemas.openxmlformats.org/officeDocument/2006/relationships/hyperlink" Target="http://es.wikipedia.org/wiki/Archivo:Pentium3processor.jpg"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es.wikipedia.org/wiki/Archivo:AMD_K6-166ALR.jpg" TargetMode="External"/><Relationship Id="rId2" Type="http://schemas.openxmlformats.org/officeDocument/2006/relationships/audio" Target="../media/audio1.wav"/><Relationship Id="rId1" Type="http://schemas.openxmlformats.org/officeDocument/2006/relationships/slideLayout" Target="../slideLayouts/slideLayout9.xml"/><Relationship Id="rId5" Type="http://schemas.openxmlformats.org/officeDocument/2006/relationships/hyperlink" Target="http://es.wikipedia.org/wiki/AMD" TargetMode="External"/><Relationship Id="rId4" Type="http://schemas.openxmlformats.org/officeDocument/2006/relationships/image" Target="../media/image5.jpeg"/></Relationships>
</file>

<file path=ppt/slides/_rels/slide6.xml.rels><?xml version="1.0" encoding="UTF-8" standalone="yes"?>
<Relationships xmlns="http://schemas.openxmlformats.org/package/2006/relationships"><Relationship Id="rId8" Type="http://schemas.openxmlformats.org/officeDocument/2006/relationships/hyperlink" Target="http://es.wikipedia.org/wiki/Frecuencia_de_reloj" TargetMode="External"/><Relationship Id="rId3" Type="http://schemas.openxmlformats.org/officeDocument/2006/relationships/hyperlink" Target="http://es.wikipedia.org/wiki/Intel_80486" TargetMode="External"/><Relationship Id="rId7" Type="http://schemas.openxmlformats.org/officeDocument/2006/relationships/hyperlink" Target="http://es.wikipedia.org/wiki/Cache" TargetMode="External"/><Relationship Id="rId2" Type="http://schemas.openxmlformats.org/officeDocument/2006/relationships/audio" Target="../media/audio1.wav"/><Relationship Id="rId1" Type="http://schemas.openxmlformats.org/officeDocument/2006/relationships/slideLayout" Target="../slideLayouts/slideLayout9.xml"/><Relationship Id="rId6" Type="http://schemas.openxmlformats.org/officeDocument/2006/relationships/hyperlink" Target="http://es.wikipedia.org/wiki/Unidad_de_coma_flotante" TargetMode="External"/><Relationship Id="rId5" Type="http://schemas.openxmlformats.org/officeDocument/2006/relationships/image" Target="../media/image6.jpeg"/><Relationship Id="rId4" Type="http://schemas.openxmlformats.org/officeDocument/2006/relationships/hyperlink" Target="http://es.wikipedia.org/wiki/Archivo:Intel_80486sx.jpg" TargetMode="External"/><Relationship Id="rId9" Type="http://schemas.openxmlformats.org/officeDocument/2006/relationships/hyperlink" Target="http://es.wikipedia.org/wiki/Coprocesador"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es.wikipedia.org/wiki/Intel_80286" TargetMode="External"/><Relationship Id="rId2" Type="http://schemas.openxmlformats.org/officeDocument/2006/relationships/audio" Target="../media/audio1.wav"/><Relationship Id="rId1" Type="http://schemas.openxmlformats.org/officeDocument/2006/relationships/slideLayout" Target="../slideLayouts/slideLayout9.xml"/><Relationship Id="rId5" Type="http://schemas.openxmlformats.org/officeDocument/2006/relationships/image" Target="../media/image7.jpeg"/><Relationship Id="rId4" Type="http://schemas.openxmlformats.org/officeDocument/2006/relationships/hyperlink" Target="http://es.wikipedia.org/wiki/Archivo:Intel_80286_68pin_plastic_10mhz_2007_03_27.jpg" TargetMode="External"/></Relationships>
</file>

<file path=ppt/slides/_rels/slide8.xml.rels><?xml version="1.0" encoding="UTF-8" standalone="yes"?>
<Relationships xmlns="http://schemas.openxmlformats.org/package/2006/relationships"><Relationship Id="rId8" Type="http://schemas.openxmlformats.org/officeDocument/2006/relationships/hyperlink" Target="http://es.wikipedia.org/wiki/IBM" TargetMode="External"/><Relationship Id="rId3" Type="http://schemas.openxmlformats.org/officeDocument/2006/relationships/hyperlink" Target="http://es.wikipedia.org/wiki/PowerPC" TargetMode="External"/><Relationship Id="rId7" Type="http://schemas.openxmlformats.org/officeDocument/2006/relationships/hyperlink" Target="http://es.wikipedia.org/wiki/1991" TargetMode="External"/><Relationship Id="rId12" Type="http://schemas.openxmlformats.org/officeDocument/2006/relationships/hyperlink" Target="http://es.wikipedia.org/wiki/Apple_Computer" TargetMode="External"/><Relationship Id="rId2" Type="http://schemas.openxmlformats.org/officeDocument/2006/relationships/audio" Target="../media/audio1.wav"/><Relationship Id="rId1" Type="http://schemas.openxmlformats.org/officeDocument/2006/relationships/slideLayout" Target="../slideLayouts/slideLayout9.xml"/><Relationship Id="rId6" Type="http://schemas.openxmlformats.org/officeDocument/2006/relationships/hyperlink" Target="http://es.wikipedia.org/wiki/RISC" TargetMode="External"/><Relationship Id="rId11" Type="http://schemas.openxmlformats.org/officeDocument/2006/relationships/hyperlink" Target="http://es.wikipedia.org/wiki/Macintosh" TargetMode="External"/><Relationship Id="rId5" Type="http://schemas.openxmlformats.org/officeDocument/2006/relationships/image" Target="../media/image8.jpeg"/><Relationship Id="rId10" Type="http://schemas.openxmlformats.org/officeDocument/2006/relationships/hyperlink" Target="http://es.wikipedia.org/wiki/Microsoft" TargetMode="External"/><Relationship Id="rId4" Type="http://schemas.openxmlformats.org/officeDocument/2006/relationships/hyperlink" Target="http://es.wikipedia.org/wiki/Archivo:IBM_PowerPC601_PPC601FD-080-2_top.jpg" TargetMode="External"/><Relationship Id="rId9" Type="http://schemas.openxmlformats.org/officeDocument/2006/relationships/hyperlink" Target="http://es.wikipedia.org/wiki/Apple" TargetMode="External"/></Relationships>
</file>

<file path=ppt/slides/_rels/slide9.xml.rels><?xml version="1.0" encoding="UTF-8" standalone="yes"?>
<Relationships xmlns="http://schemas.openxmlformats.org/package/2006/relationships"><Relationship Id="rId8" Type="http://schemas.openxmlformats.org/officeDocument/2006/relationships/hyperlink" Target="http://es.wikipedia.org/wiki/Memoria_de_acceso_aleatorio" TargetMode="External"/><Relationship Id="rId13" Type="http://schemas.openxmlformats.org/officeDocument/2006/relationships/hyperlink" Target="http://es.wikipedia.org/wiki/Sistema_operativo" TargetMode="External"/><Relationship Id="rId3" Type="http://schemas.openxmlformats.org/officeDocument/2006/relationships/hyperlink" Target="http://es.wikipedia.org/wiki/Circuito_impreso" TargetMode="External"/><Relationship Id="rId7" Type="http://schemas.openxmlformats.org/officeDocument/2006/relationships/hyperlink" Target="http://es.wikipedia.org/wiki/Microprocesador" TargetMode="External"/><Relationship Id="rId12" Type="http://schemas.openxmlformats.org/officeDocument/2006/relationships/hyperlink" Target="http://es.wikipedia.org/wiki/Teclado_(inform%C3%A1tica)" TargetMode="External"/><Relationship Id="rId2" Type="http://schemas.openxmlformats.org/officeDocument/2006/relationships/audio" Target="../media/audio1.wav"/><Relationship Id="rId1" Type="http://schemas.openxmlformats.org/officeDocument/2006/relationships/slideLayout" Target="../slideLayouts/slideLayout9.xml"/><Relationship Id="rId6" Type="http://schemas.openxmlformats.org/officeDocument/2006/relationships/hyperlink" Target="http://es.wikipedia.org/wiki/Circuito_integrado_auxiliar" TargetMode="External"/><Relationship Id="rId11" Type="http://schemas.openxmlformats.org/officeDocument/2006/relationships/hyperlink" Target="http://es.wikipedia.org/wiki/BIOS" TargetMode="External"/><Relationship Id="rId5" Type="http://schemas.openxmlformats.org/officeDocument/2006/relationships/hyperlink" Target="http://es.wikipedia.org/wiki/Circuito_integrado" TargetMode="External"/><Relationship Id="rId10" Type="http://schemas.openxmlformats.org/officeDocument/2006/relationships/hyperlink" Target="http://es.wikipedia.org/wiki/Firmware" TargetMode="External"/><Relationship Id="rId4" Type="http://schemas.openxmlformats.org/officeDocument/2006/relationships/hyperlink" Target="http://es.wikipedia.org/wiki/Computadora" TargetMode="External"/><Relationship Id="rId9" Type="http://schemas.openxmlformats.org/officeDocument/2006/relationships/hyperlink" Target="http://es.wikipedia.org/wiki/Ranura_de_expansi%C3%B3n"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457200" y="0"/>
            <a:ext cx="8686800" cy="6381328"/>
          </a:xfrm>
        </p:spPr>
        <p:txBody>
          <a:bodyPr>
            <a:normAutofit fontScale="90000"/>
          </a:bodyPr>
          <a:lstStyle/>
          <a:p>
            <a:pPr algn="ctr"/>
            <a:r>
              <a:rPr lang="es-MX" b="1" i="1" dirty="0" smtClean="0"/>
              <a:t/>
            </a:r>
            <a:br>
              <a:rPr lang="es-MX" b="1" i="1" dirty="0" smtClean="0"/>
            </a:br>
            <a:r>
              <a:rPr lang="es-MX" b="1" i="1" dirty="0" smtClean="0"/>
              <a:t/>
            </a:r>
            <a:br>
              <a:rPr lang="es-MX" b="1" i="1" dirty="0" smtClean="0"/>
            </a:br>
            <a:r>
              <a:rPr lang="es-MX" b="1" i="1" dirty="0" smtClean="0"/>
              <a:t/>
            </a:r>
            <a:br>
              <a:rPr lang="es-MX" b="1" i="1" dirty="0" smtClean="0"/>
            </a:br>
            <a:r>
              <a:rPr lang="es-MX" b="1" i="1" dirty="0" smtClean="0"/>
              <a:t/>
            </a:r>
            <a:br>
              <a:rPr lang="es-MX" b="1" i="1" dirty="0" smtClean="0"/>
            </a:br>
            <a:r>
              <a:rPr lang="es-MX" b="1" i="1" dirty="0" smtClean="0"/>
              <a:t/>
            </a:r>
            <a:br>
              <a:rPr lang="es-MX" b="1" i="1" dirty="0" smtClean="0"/>
            </a:br>
            <a:r>
              <a:rPr lang="es-MX" b="1" i="1" dirty="0" smtClean="0"/>
              <a:t/>
            </a:r>
            <a:br>
              <a:rPr lang="es-MX" b="1" i="1" dirty="0" smtClean="0"/>
            </a:br>
            <a:r>
              <a:rPr lang="es-MX" b="1" i="1" dirty="0" smtClean="0"/>
              <a:t/>
            </a:r>
            <a:br>
              <a:rPr lang="es-MX" b="1" i="1" dirty="0" smtClean="0"/>
            </a:br>
            <a:r>
              <a:rPr lang="es-MX" b="1" i="1" dirty="0" smtClean="0"/>
              <a:t/>
            </a:r>
            <a:br>
              <a:rPr lang="es-MX" b="1" i="1" dirty="0" smtClean="0"/>
            </a:br>
            <a:r>
              <a:rPr lang="es-MX" b="1" i="1" dirty="0" smtClean="0"/>
              <a:t/>
            </a:r>
            <a:br>
              <a:rPr lang="es-MX" b="1" i="1" dirty="0" smtClean="0"/>
            </a:br>
            <a:r>
              <a:rPr lang="es-MX" b="1" i="1" dirty="0" smtClean="0"/>
              <a:t/>
            </a:r>
            <a:br>
              <a:rPr lang="es-MX" b="1" i="1" dirty="0" smtClean="0"/>
            </a:br>
            <a:r>
              <a:rPr lang="es-MX" b="1" i="1" dirty="0" smtClean="0"/>
              <a:t/>
            </a:r>
            <a:br>
              <a:rPr lang="es-MX" b="1" i="1" dirty="0" smtClean="0"/>
            </a:br>
            <a:r>
              <a:rPr lang="es-MX" b="1" i="1" dirty="0" smtClean="0"/>
              <a:t/>
            </a:r>
            <a:br>
              <a:rPr lang="es-MX" b="1" i="1" dirty="0" smtClean="0"/>
            </a:br>
            <a:r>
              <a:rPr lang="es-MX" b="1" i="1" dirty="0" smtClean="0"/>
              <a:t>colegio </a:t>
            </a:r>
            <a:r>
              <a:rPr lang="es-MX" i="1" dirty="0" smtClean="0"/>
              <a:t>de Educación Profesional Técnica</a:t>
            </a:r>
            <a:br>
              <a:rPr lang="es-MX" i="1" dirty="0" smtClean="0"/>
            </a:br>
            <a:r>
              <a:rPr lang="es-MX" i="1" dirty="0" smtClean="0"/>
              <a:t>plantel don Juan Osorio López</a:t>
            </a:r>
            <a:br>
              <a:rPr lang="es-MX" i="1" dirty="0" smtClean="0"/>
            </a:br>
            <a:r>
              <a:rPr lang="es-MX" i="1" dirty="0" smtClean="0"/>
              <a:t>conalep 058</a:t>
            </a:r>
            <a:br>
              <a:rPr lang="es-MX" i="1" dirty="0" smtClean="0"/>
            </a:br>
            <a:r>
              <a:rPr lang="es-MX" i="1" dirty="0" smtClean="0">
                <a:solidFill>
                  <a:srgbClr val="660066"/>
                </a:solidFill>
              </a:rPr>
              <a:t>componentes de equipo de computo</a:t>
            </a:r>
            <a:r>
              <a:rPr lang="es-MX" b="1" i="1" dirty="0" smtClean="0"/>
              <a:t/>
            </a:r>
            <a:br>
              <a:rPr lang="es-MX" b="1" i="1" dirty="0" smtClean="0"/>
            </a:br>
            <a:r>
              <a:rPr lang="es-MX" i="1" dirty="0" smtClean="0"/>
              <a:t/>
            </a:r>
            <a:br>
              <a:rPr lang="es-MX" i="1" dirty="0" smtClean="0"/>
            </a:br>
            <a:r>
              <a:rPr lang="es-MX" b="1" i="1" dirty="0" smtClean="0"/>
              <a:t/>
            </a:r>
            <a:br>
              <a:rPr lang="es-MX" b="1" i="1" dirty="0" smtClean="0"/>
            </a:br>
            <a:r>
              <a:rPr lang="es-ES" b="1" i="1" dirty="0"/>
              <a:t/>
            </a:r>
            <a:br>
              <a:rPr lang="es-ES" b="1" i="1" dirty="0"/>
            </a:br>
            <a:endParaRPr lang="es-ES" dirty="0"/>
          </a:p>
        </p:txBody>
      </p:sp>
      <p:sp>
        <p:nvSpPr>
          <p:cNvPr id="3" name="2 Subtítulo"/>
          <p:cNvSpPr>
            <a:spLocks noGrp="1"/>
          </p:cNvSpPr>
          <p:nvPr>
            <p:ph type="subTitle" idx="1"/>
          </p:nvPr>
        </p:nvSpPr>
        <p:spPr>
          <a:xfrm>
            <a:off x="457200" y="4869160"/>
            <a:ext cx="8305800" cy="1224136"/>
          </a:xfrm>
        </p:spPr>
        <p:txBody>
          <a:bodyPr>
            <a:normAutofit fontScale="55000" lnSpcReduction="20000"/>
          </a:bodyPr>
          <a:lstStyle/>
          <a:p>
            <a:pPr algn="ctr"/>
            <a:r>
              <a:rPr lang="es-ES" sz="5400" dirty="0" smtClean="0">
                <a:solidFill>
                  <a:srgbClr val="660066"/>
                </a:solidFill>
                <a:latin typeface="Algerian" pitchFamily="82" charset="0"/>
              </a:rPr>
              <a:t>Carla Pérez machuca</a:t>
            </a:r>
          </a:p>
          <a:p>
            <a:pPr algn="ctr"/>
            <a:endParaRPr lang="es-ES" sz="5400" dirty="0" smtClean="0">
              <a:solidFill>
                <a:srgbClr val="660066"/>
              </a:solidFill>
              <a:latin typeface="Algerian" pitchFamily="82" charset="0"/>
            </a:endParaRPr>
          </a:p>
          <a:p>
            <a:pPr algn="ctr"/>
            <a:r>
              <a:rPr lang="es-ES" sz="5400" dirty="0" smtClean="0">
                <a:solidFill>
                  <a:srgbClr val="660066"/>
                </a:solidFill>
                <a:latin typeface="Algerian" pitchFamily="82" charset="0"/>
              </a:rPr>
              <a:t>Mecco8-208</a:t>
            </a:r>
            <a:endParaRPr lang="es-ES" sz="5400" dirty="0" smtClean="0">
              <a:solidFill>
                <a:srgbClr val="660066"/>
              </a:solidFill>
              <a:latin typeface="Algerian" pitchFamily="82" charset="0"/>
            </a:endParaRPr>
          </a:p>
          <a:p>
            <a:pPr algn="ctr"/>
            <a:endParaRPr lang="es-ES" dirty="0"/>
          </a:p>
        </p:txBody>
      </p:sp>
      <p:pic>
        <p:nvPicPr>
          <p:cNvPr id="4" name="133 Soñando Contigo-Kiko Navarro feat. Concha Buika(1).mp3">
            <a:hlinkClick r:id="" action="ppaction://media"/>
          </p:cNvPr>
          <p:cNvPicPr>
            <a:picLocks noRot="1" noChangeAspect="1"/>
          </p:cNvPicPr>
          <p:nvPr>
            <a:audioFile r:link="rId1"/>
          </p:nvPr>
        </p:nvPicPr>
        <p:blipFill>
          <a:blip r:embed="rId5" cstate="print"/>
          <a:stretch>
            <a:fillRect/>
          </a:stretch>
        </p:blipFill>
        <p:spPr>
          <a:xfrm>
            <a:off x="4419600" y="3276600"/>
            <a:ext cx="324000" cy="324000"/>
          </a:xfrm>
          <a:prstGeom prst="rect">
            <a:avLst/>
          </a:prstGeom>
        </p:spPr>
      </p:pic>
    </p:spTree>
  </p:cSld>
  <p:clrMapOvr>
    <a:masterClrMapping/>
  </p:clrMapOvr>
  <p:transition spd="med" advTm="4344">
    <p:newsflash/>
    <p:sndAc>
      <p:stSnd>
        <p:snd r:embed="rId4" name="chimes.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numSld="999" showWhenStopped="0">
                <p:cTn id="7" repeatCount="indefinite" fill="hold" display="0">
                  <p:stCondLst>
                    <p:cond delay="indefinite"/>
                  </p:stCondLst>
                  <p:endCondLst>
                    <p:cond evt="onPrev" delay="0">
                      <p:tgtEl>
                        <p:sldTgt/>
                      </p:tgtEl>
                    </p:cond>
                    <p:cond evt="onStopAudio" delay="0">
                      <p:tgtEl>
                        <p:sldTgt/>
                      </p:tgtEl>
                    </p:cond>
                  </p:endCondLst>
                </p:cTn>
                <p:tgtEl>
                  <p:spTgt spid="4"/>
                </p:tgtEl>
              </p:cMediaNode>
            </p:audio>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p:txBody>
          <a:bodyPr>
            <a:normAutofit/>
          </a:bodyPr>
          <a:lstStyle/>
          <a:p>
            <a:r>
              <a:rPr lang="es-ES" dirty="0" smtClean="0"/>
              <a:t>Placa base</a:t>
            </a:r>
            <a:br>
              <a:rPr lang="es-ES" dirty="0" smtClean="0"/>
            </a:br>
            <a:endParaRPr lang="es-ES" dirty="0"/>
          </a:p>
        </p:txBody>
      </p:sp>
      <p:sp>
        <p:nvSpPr>
          <p:cNvPr id="1026" name="Rectangle 2"/>
          <p:cNvSpPr>
            <a:spLocks noChangeArrowheads="1"/>
          </p:cNvSpPr>
          <p:nvPr/>
        </p:nvSpPr>
        <p:spPr bwMode="auto">
          <a:xfrm>
            <a:off x="323528" y="1318022"/>
            <a:ext cx="7668344" cy="553997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2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Una placa base típica admite los siguientes componentes:</a:t>
            </a:r>
            <a:endParaRPr kumimoji="0" lang="es-E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ES" sz="2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Uno o varios conectores de alimentación: por estos conectores, una alimentación eléctrica proporciona a la placa base los diferentes voltajes e intensidades necesarios para su funcionamiento. </a:t>
            </a:r>
            <a:endParaRPr kumimoji="0" lang="es-MX" sz="2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ES" sz="2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El </a:t>
            </a:r>
            <a:r>
              <a:rPr kumimoji="0" lang="es-ES" sz="2400" b="0" i="0" u="none" strike="noStrike" cap="none" normalizeH="0" baseline="0" dirty="0" smtClean="0">
                <a:ln>
                  <a:noFill/>
                </a:ln>
                <a:solidFill>
                  <a:srgbClr val="0000FF"/>
                </a:solidFill>
                <a:effectLst/>
                <a:latin typeface="Calibri" pitchFamily="34" charset="0"/>
                <a:ea typeface="Times New Roman" pitchFamily="18" charset="0"/>
                <a:cs typeface="Times New Roman" pitchFamily="18" charset="0"/>
                <a:hlinkClick r:id="rId3" tooltip="Zócalo de CPU"/>
              </a:rPr>
              <a:t>zócalo de CPU</a:t>
            </a:r>
            <a:r>
              <a:rPr kumimoji="0" lang="es-ES" sz="2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 es un receptáculo que recibe el microprocesador y lo conecta con el resto de componentes a través de la placa base. </a:t>
            </a:r>
            <a:endParaRPr kumimoji="0" lang="es-MX" sz="2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ES" sz="2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Las ranuras de </a:t>
            </a:r>
            <a:r>
              <a:rPr kumimoji="0" lang="es-ES" sz="2400" b="0" i="0" u="none" strike="noStrike" cap="none" normalizeH="0" baseline="0" dirty="0" smtClean="0">
                <a:ln>
                  <a:noFill/>
                </a:ln>
                <a:solidFill>
                  <a:srgbClr val="0000FF"/>
                </a:solidFill>
                <a:effectLst/>
                <a:latin typeface="Calibri" pitchFamily="34" charset="0"/>
                <a:ea typeface="Times New Roman" pitchFamily="18" charset="0"/>
                <a:cs typeface="Times New Roman" pitchFamily="18" charset="0"/>
                <a:hlinkClick r:id="rId4" tooltip="Memoria de acceso aleatorio"/>
              </a:rPr>
              <a:t>memoria RAM</a:t>
            </a:r>
            <a:r>
              <a:rPr kumimoji="0" lang="es-ES" sz="2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 en número de 2 a 6 en las placas base comunes. </a:t>
            </a:r>
            <a:endParaRPr kumimoji="0" lang="es-MX" sz="2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ES" sz="2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El </a:t>
            </a:r>
            <a:r>
              <a:rPr kumimoji="0" lang="es-ES" sz="2400" b="0" i="0" u="none" strike="noStrike" cap="none" normalizeH="0" baseline="0" dirty="0" smtClean="0">
                <a:ln>
                  <a:noFill/>
                </a:ln>
                <a:solidFill>
                  <a:srgbClr val="0000FF"/>
                </a:solidFill>
                <a:effectLst/>
                <a:latin typeface="Calibri" pitchFamily="34" charset="0"/>
                <a:ea typeface="Times New Roman" pitchFamily="18" charset="0"/>
                <a:cs typeface="Times New Roman" pitchFamily="18" charset="0"/>
                <a:hlinkClick r:id="rId5" tooltip="Chipset"/>
              </a:rPr>
              <a:t>chipset</a:t>
            </a:r>
            <a:r>
              <a:rPr kumimoji="0" lang="es-ES" sz="2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 una serie de </a:t>
            </a:r>
            <a:r>
              <a:rPr kumimoji="0" lang="es-ES" sz="2400" b="0" i="0" u="none" strike="noStrike" cap="none" normalizeH="0" baseline="0" dirty="0" smtClean="0">
                <a:ln>
                  <a:noFill/>
                </a:ln>
                <a:solidFill>
                  <a:srgbClr val="0000FF"/>
                </a:solidFill>
                <a:effectLst/>
                <a:latin typeface="Calibri" pitchFamily="34" charset="0"/>
                <a:ea typeface="Times New Roman" pitchFamily="18" charset="0"/>
                <a:cs typeface="Times New Roman" pitchFamily="18" charset="0"/>
                <a:hlinkClick r:id="rId6" tooltip="Circuito electrónico"/>
              </a:rPr>
              <a:t>circuitos electrónicos</a:t>
            </a:r>
            <a:r>
              <a:rPr kumimoji="0" lang="es-ES" sz="2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 que gestionan las transferencias de datos entre los diferentes componentes de la computadora (procesador, memoria, </a:t>
            </a:r>
            <a:r>
              <a:rPr kumimoji="0" lang="es-ES" sz="2400" b="0" i="0" u="none" strike="noStrike" cap="none" normalizeH="0" baseline="0" dirty="0" smtClean="0">
                <a:ln>
                  <a:noFill/>
                </a:ln>
                <a:solidFill>
                  <a:srgbClr val="0000FF"/>
                </a:solidFill>
                <a:effectLst/>
                <a:latin typeface="Calibri" pitchFamily="34" charset="0"/>
                <a:ea typeface="Times New Roman" pitchFamily="18" charset="0"/>
                <a:cs typeface="Times New Roman" pitchFamily="18" charset="0"/>
                <a:hlinkClick r:id="rId7" tooltip="Tarjeta gráfica"/>
              </a:rPr>
              <a:t>tarjeta </a:t>
            </a:r>
            <a:r>
              <a:rPr kumimoji="0" lang="es-ES" sz="2400" b="0" i="0" u="none" strike="noStrike" cap="none" normalizeH="0" baseline="0" dirty="0" smtClean="0">
                <a:ln>
                  <a:noFill/>
                </a:ln>
                <a:solidFill>
                  <a:srgbClr val="0000FF"/>
                </a:solidFill>
                <a:effectLst/>
                <a:latin typeface="Calibri" pitchFamily="34" charset="0"/>
                <a:ea typeface="Times New Roman" pitchFamily="18" charset="0"/>
                <a:cs typeface="Times New Roman" pitchFamily="18" charset="0"/>
              </a:rPr>
              <a:t>gráfica, unidad</a:t>
            </a:r>
            <a:r>
              <a:rPr kumimoji="0" lang="es-ES" sz="2400" b="0" i="0" u="none" strike="noStrike" cap="none" normalizeH="0" baseline="0" dirty="0" smtClean="0">
                <a:ln>
                  <a:noFill/>
                </a:ln>
                <a:solidFill>
                  <a:srgbClr val="0000FF"/>
                </a:solidFill>
                <a:effectLst/>
                <a:latin typeface="Calibri" pitchFamily="34" charset="0"/>
                <a:ea typeface="Times New Roman" pitchFamily="18" charset="0"/>
                <a:cs typeface="Times New Roman" pitchFamily="18" charset="0"/>
                <a:hlinkClick r:id="rId8" tooltip="Almacenamiento secundario"/>
              </a:rPr>
              <a:t> de almacenamiento secundario</a:t>
            </a:r>
            <a:r>
              <a:rPr kumimoji="0" lang="es-ES" sz="2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 etc.). </a:t>
            </a:r>
            <a:endParaRPr kumimoji="0" lang="es-E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E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spd="med" advTm="5328">
    <p:newsflash/>
    <p:sndAc>
      <p:stSnd>
        <p:snd r:embed="rId2" name="chimes.wav"/>
      </p:stSnd>
    </p:sndAc>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dirty="0" smtClean="0"/>
              <a:t>Tipos de bus</a:t>
            </a:r>
            <a:br>
              <a:rPr lang="es-ES" dirty="0" smtClean="0"/>
            </a:br>
            <a:endParaRPr lang="es-ES" dirty="0"/>
          </a:p>
        </p:txBody>
      </p:sp>
      <p:sp>
        <p:nvSpPr>
          <p:cNvPr id="29697" name="Rectangle 1"/>
          <p:cNvSpPr>
            <a:spLocks noChangeArrowheads="1"/>
          </p:cNvSpPr>
          <p:nvPr/>
        </p:nvSpPr>
        <p:spPr bwMode="auto">
          <a:xfrm>
            <a:off x="395536" y="604311"/>
            <a:ext cx="7776864" cy="624786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2000" b="0" i="0" u="none" strike="noStrike" cap="none" normalizeH="0" baseline="0" dirty="0" smtClean="0">
              <a:ln>
                <a:noFill/>
              </a:ln>
              <a:solidFill>
                <a:schemeClr val="tx1"/>
              </a:solidFill>
              <a:effectLst/>
              <a:latin typeface="Arial" pitchFamily="34" charset="0"/>
              <a:cs typeface="Arial" pitchFamily="34" charset="0"/>
            </a:endParaRPr>
          </a:p>
          <a:p>
            <a:pPr lvl="0"/>
            <a:r>
              <a:rPr lang="es-ES" sz="2000" b="1" dirty="0" smtClean="0"/>
              <a:t>Bus de datos:</a:t>
            </a:r>
            <a:r>
              <a:rPr lang="es-ES" sz="2000" dirty="0" smtClean="0"/>
              <a:t> son las líneas de comunicación por donde circulan los datos externos e internos del microprocesador. </a:t>
            </a:r>
          </a:p>
          <a:p>
            <a:pPr lvl="0"/>
            <a:r>
              <a:rPr lang="es-ES" sz="2000" b="1" dirty="0" smtClean="0"/>
              <a:t>Bus de dirección:</a:t>
            </a:r>
            <a:r>
              <a:rPr lang="es-ES" sz="2000" dirty="0" smtClean="0"/>
              <a:t> línea de comunicación por donde viaja la información específica sobre la localización de la dirección de memoria del dato o dispositivo al que se hace referencia. </a:t>
            </a:r>
          </a:p>
          <a:p>
            <a:pPr lvl="0"/>
            <a:r>
              <a:rPr lang="es-ES" sz="2000" b="1" dirty="0" smtClean="0"/>
              <a:t>Bus de control:</a:t>
            </a:r>
            <a:r>
              <a:rPr lang="es-ES" sz="2000" dirty="0" smtClean="0"/>
              <a:t> línea de comunicación por donde se controla el intercambio de información con un módulo de la unidad central y los periféricos. </a:t>
            </a:r>
          </a:p>
          <a:p>
            <a:pPr lvl="0"/>
            <a:r>
              <a:rPr lang="es-ES" sz="2000" b="1" dirty="0" smtClean="0"/>
              <a:t>Bus de expansión:</a:t>
            </a:r>
            <a:r>
              <a:rPr lang="es-ES" sz="2000" dirty="0" smtClean="0"/>
              <a:t> conjunto de líneas de comunicación encargado de llevar el bus de datos, el bus de dirección y el de control a la tarjeta de interfaz (entrada, salida) que se agrega a la tarjeta principal. </a:t>
            </a:r>
          </a:p>
          <a:p>
            <a:pPr lvl="0"/>
            <a:r>
              <a:rPr lang="es-ES" sz="2000" b="1" dirty="0" smtClean="0"/>
              <a:t>Bus del sistema:</a:t>
            </a:r>
            <a:r>
              <a:rPr lang="es-ES" sz="2000" dirty="0" smtClean="0"/>
              <a:t> todos los componentes de la CPU se vinculan a través del bus de sistema, mediante distintos tipos de datos el microprocesador y la memoria principal, que también involucra a la memoria caché de nivel 2. La velocidad de transferencia del bus de sistema está determinada por la frecuencia del bus y el ancho del mínimo. </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s-MX"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p:txBody>
      </p:sp>
    </p:spTree>
  </p:cSld>
  <p:clrMapOvr>
    <a:masterClrMapping/>
  </p:clrMapOvr>
  <p:transition spd="med" advTm="5687">
    <p:newsflash/>
    <p:sndAc>
      <p:stSnd>
        <p:snd r:embed="rId2" name="chimes.wav"/>
      </p:stSnd>
    </p:sndAc>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rot="5071748">
            <a:off x="5651986" y="-1017304"/>
            <a:ext cx="2316468" cy="2057400"/>
          </a:xfrm>
        </p:spPr>
        <p:txBody>
          <a:bodyPr>
            <a:normAutofit fontScale="90000"/>
          </a:bodyPr>
          <a:lstStyle/>
          <a:p>
            <a:r>
              <a:rPr lang="es-ES" dirty="0" smtClean="0"/>
              <a:t>Placa multiprocesador</a:t>
            </a:r>
            <a:br>
              <a:rPr lang="es-ES" dirty="0" smtClean="0"/>
            </a:br>
            <a:r>
              <a:rPr lang="es-ES" dirty="0" smtClean="0"/>
              <a:t/>
            </a:r>
            <a:br>
              <a:rPr lang="es-ES" dirty="0" smtClean="0"/>
            </a:br>
            <a:r>
              <a:rPr lang="es-ES" dirty="0" smtClean="0"/>
              <a:t/>
            </a:r>
            <a:br>
              <a:rPr lang="es-ES" dirty="0" smtClean="0"/>
            </a:br>
            <a:r>
              <a:rPr lang="es-ES" dirty="0" smtClean="0"/>
              <a:t/>
            </a:r>
            <a:br>
              <a:rPr lang="es-ES" dirty="0" smtClean="0"/>
            </a:br>
            <a:r>
              <a:rPr lang="es-ES" dirty="0" smtClean="0"/>
              <a:t/>
            </a:r>
            <a:br>
              <a:rPr lang="es-ES" dirty="0" smtClean="0"/>
            </a:br>
            <a:endParaRPr lang="es-ES" dirty="0"/>
          </a:p>
        </p:txBody>
      </p:sp>
      <p:pic>
        <p:nvPicPr>
          <p:cNvPr id="5" name="4 Marcador de posición de imagen" descr="http://upload.wikimedia.org/wikipedia/commons/thumb/a/a2/Dual_processor.jpg/220px-Dual_processor.jpg">
            <a:hlinkClick r:id="rId3"/>
          </p:cNvPr>
          <p:cNvPicPr>
            <a:picLocks noGrp="1"/>
          </p:cNvPicPr>
          <p:nvPr>
            <p:ph type="pic" idx="1"/>
          </p:nvPr>
        </p:nvPicPr>
        <p:blipFill>
          <a:blip r:embed="rId4" cstate="print"/>
          <a:srcRect t="14183" b="14183"/>
          <a:stretch>
            <a:fillRect/>
          </a:stretch>
        </p:blipFill>
        <p:spPr bwMode="auto">
          <a:xfrm>
            <a:off x="683568" y="980728"/>
            <a:ext cx="4206240" cy="4206240"/>
          </a:xfrm>
          <a:prstGeom prst="rect">
            <a:avLst/>
          </a:prstGeom>
          <a:noFill/>
          <a:ln w="9525">
            <a:noFill/>
            <a:miter lim="800000"/>
            <a:headEnd/>
            <a:tailEnd/>
          </a:ln>
        </p:spPr>
      </p:pic>
      <p:sp>
        <p:nvSpPr>
          <p:cNvPr id="4" name="3 Marcador de texto"/>
          <p:cNvSpPr>
            <a:spLocks noGrp="1"/>
          </p:cNvSpPr>
          <p:nvPr>
            <p:ph type="body" sz="half" idx="2"/>
          </p:nvPr>
        </p:nvSpPr>
        <p:spPr>
          <a:xfrm>
            <a:off x="5389098" y="2348880"/>
            <a:ext cx="3429000" cy="4104456"/>
          </a:xfrm>
        </p:spPr>
        <p:txBody>
          <a:bodyPr>
            <a:normAutofit fontScale="92500" lnSpcReduction="10000"/>
          </a:bodyPr>
          <a:lstStyle/>
          <a:p>
            <a:r>
              <a:rPr lang="es-ES" dirty="0" smtClean="0"/>
              <a:t>Este tipo de placa base puede acoger a varios </a:t>
            </a:r>
            <a:r>
              <a:rPr lang="es-ES" dirty="0" smtClean="0">
                <a:hlinkClick r:id="rId5" tooltip="Unidad central de procesamiento"/>
              </a:rPr>
              <a:t>procesadores</a:t>
            </a:r>
            <a:r>
              <a:rPr lang="es-ES" dirty="0" smtClean="0"/>
              <a:t> (generalmente de 2, 4, 8 o más). Estas placas base multiprocesador tienen varios </a:t>
            </a:r>
            <a:r>
              <a:rPr lang="es-ES" dirty="0" smtClean="0">
                <a:hlinkClick r:id="rId6" tooltip="Zócalo de CPU"/>
              </a:rPr>
              <a:t>zócalos de microprocesador</a:t>
            </a:r>
            <a:r>
              <a:rPr lang="es-ES" dirty="0" smtClean="0"/>
              <a:t>, lo que les permite conectar varios microprocesadores físicamente distintos (a diferencia de los de procesador de </a:t>
            </a:r>
            <a:r>
              <a:rPr lang="es-ES" dirty="0" smtClean="0">
                <a:hlinkClick r:id="rId7" tooltip="Multinúcleo"/>
              </a:rPr>
              <a:t>doble núcleo</a:t>
            </a:r>
            <a:r>
              <a:rPr lang="es-ES" dirty="0" smtClean="0"/>
              <a:t>).</a:t>
            </a:r>
          </a:p>
          <a:p>
            <a:r>
              <a:rPr lang="es-ES" dirty="0" smtClean="0"/>
              <a:t>Cuando hay dos procesadores en una placa base, hay dos formas de manejarlos:</a:t>
            </a:r>
          </a:p>
          <a:p>
            <a:pPr lvl="0"/>
            <a:r>
              <a:rPr lang="es-ES" dirty="0" smtClean="0"/>
              <a:t>El modo </a:t>
            </a:r>
            <a:r>
              <a:rPr lang="es-ES" b="1" dirty="0" smtClean="0"/>
              <a:t>asimétrico</a:t>
            </a:r>
            <a:r>
              <a:rPr lang="es-ES" dirty="0" smtClean="0"/>
              <a:t>, donde a cada procesador se le asigna una tarea diferente. Este método no acelera el tratamiento, pero puede asignar una tarea a una </a:t>
            </a:r>
            <a:r>
              <a:rPr lang="es-ES" dirty="0" smtClean="0">
                <a:hlinkClick r:id="rId5" tooltip="Unidad central de procesamiento"/>
              </a:rPr>
              <a:t>unidad central de procesamiento</a:t>
            </a:r>
            <a:r>
              <a:rPr lang="es-ES" dirty="0" smtClean="0"/>
              <a:t>, mientras que la otra lleva a cabo a una tarea diferente. </a:t>
            </a:r>
          </a:p>
          <a:p>
            <a:pPr lvl="0"/>
            <a:r>
              <a:rPr lang="es-ES" dirty="0" smtClean="0"/>
              <a:t>El modo </a:t>
            </a:r>
            <a:r>
              <a:rPr lang="es-ES" b="1" dirty="0" smtClean="0"/>
              <a:t>simétrico</a:t>
            </a:r>
            <a:r>
              <a:rPr lang="es-ES" dirty="0" smtClean="0"/>
              <a:t>, llamado </a:t>
            </a:r>
            <a:r>
              <a:rPr lang="es-ES" dirty="0" smtClean="0">
                <a:hlinkClick r:id="rId8" tooltip="Multiprocesamiento simétrico"/>
              </a:rPr>
              <a:t>multiprocesamiento simétrico</a:t>
            </a:r>
            <a:r>
              <a:rPr lang="es-ES" dirty="0" smtClean="0"/>
              <a:t>, donde cada tarea se distribuye de forma simétrica entre los dos procesadores. </a:t>
            </a:r>
          </a:p>
          <a:p>
            <a:endParaRPr lang="es-ES" dirty="0"/>
          </a:p>
        </p:txBody>
      </p:sp>
    </p:spTree>
  </p:cSld>
  <p:clrMapOvr>
    <a:masterClrMapping/>
  </p:clrMapOvr>
  <p:transition spd="med" advTm="5547">
    <p:newsflash/>
    <p:sndAc>
      <p:stSnd>
        <p:snd r:embed="rId2" name="chimes.wav"/>
      </p:stSnd>
    </p:sndAc>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Título"/>
          <p:cNvSpPr>
            <a:spLocks noGrp="1"/>
          </p:cNvSpPr>
          <p:nvPr>
            <p:ph type="title"/>
          </p:nvPr>
        </p:nvSpPr>
        <p:spPr/>
        <p:txBody>
          <a:bodyPr>
            <a:normAutofit fontScale="90000"/>
          </a:bodyPr>
          <a:lstStyle/>
          <a:p>
            <a:r>
              <a:rPr lang="es-ES" dirty="0" smtClean="0"/>
              <a:t>Tipos de placas</a:t>
            </a:r>
            <a:br>
              <a:rPr lang="es-ES" dirty="0" smtClean="0"/>
            </a:br>
            <a:r>
              <a:rPr lang="es-ES" dirty="0" smtClean="0"/>
              <a:t/>
            </a:r>
            <a:br>
              <a:rPr lang="es-ES" dirty="0" smtClean="0"/>
            </a:br>
            <a:endParaRPr lang="es-ES" dirty="0"/>
          </a:p>
        </p:txBody>
      </p:sp>
      <p:sp>
        <p:nvSpPr>
          <p:cNvPr id="6" name="5 Marcador de contenido"/>
          <p:cNvSpPr>
            <a:spLocks noGrp="1"/>
          </p:cNvSpPr>
          <p:nvPr>
            <p:ph idx="1"/>
          </p:nvPr>
        </p:nvSpPr>
        <p:spPr>
          <a:xfrm>
            <a:off x="0" y="1357298"/>
            <a:ext cx="9144000" cy="4500594"/>
          </a:xfrm>
        </p:spPr>
        <p:style>
          <a:lnRef idx="2">
            <a:schemeClr val="dk1"/>
          </a:lnRef>
          <a:fillRef idx="1">
            <a:schemeClr val="lt1"/>
          </a:fillRef>
          <a:effectRef idx="0">
            <a:schemeClr val="dk1"/>
          </a:effectRef>
          <a:fontRef idx="minor">
            <a:schemeClr val="dk1"/>
          </a:fontRef>
        </p:style>
        <p:txBody>
          <a:bodyPr>
            <a:normAutofit fontScale="25000" lnSpcReduction="20000"/>
          </a:bodyPr>
          <a:lstStyle/>
          <a:p>
            <a:pPr lvl="0"/>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Las placas base para procesadores </a:t>
            </a:r>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hlinkClick r:id="rId3" tooltip="Advanced Micro Devices"/>
              </a:rPr>
              <a:t>AMD</a:t>
            </a:r>
            <a:r>
              <a:rPr lang="es-MX"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endPar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a:p>
            <a:pPr lvl="1"/>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hlinkClick r:id="rId4" tooltip="Slot A"/>
              </a:rPr>
              <a:t>Slot A</a:t>
            </a:r>
            <a:r>
              <a:rPr lang="es-MX"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hlinkClick r:id="rId5" tooltip="Duron"/>
              </a:rPr>
              <a:t>Duran</a:t>
            </a:r>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hlinkClick r:id="rId6" tooltip="Athlon"/>
              </a:rPr>
              <a:t>Atolón</a:t>
            </a:r>
            <a:r>
              <a:rPr lang="es-MX"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endPar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a:p>
            <a:pPr lvl="1"/>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hlinkClick r:id="rId7" tooltip="Socket A"/>
              </a:rPr>
              <a:t>Socket A</a:t>
            </a:r>
            <a:r>
              <a:rPr lang="es-MX"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hlinkClick r:id="rId5" tooltip="Duron"/>
              </a:rPr>
              <a:t>Duran</a:t>
            </a:r>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hlinkClick r:id="rId6" tooltip="Athlon"/>
              </a:rPr>
              <a:t>Atolón</a:t>
            </a:r>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hlinkClick r:id="rId8" tooltip="Athlon XP"/>
              </a:rPr>
              <a:t>Atolón XP</a:t>
            </a:r>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hlinkClick r:id="rId9" tooltip="Sempron"/>
              </a:rPr>
              <a:t>Sempronio</a:t>
            </a:r>
            <a:r>
              <a:rPr lang="es-MX"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endPar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a:p>
            <a:pPr lvl="1"/>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hlinkClick r:id="rId10" tooltip="Socket 754"/>
              </a:rPr>
              <a:t>Socket 754</a:t>
            </a:r>
            <a:r>
              <a:rPr lang="es-MX"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hlinkClick r:id="rId11" tooltip="Athlon 64"/>
              </a:rPr>
              <a:t>Atolón 64</a:t>
            </a:r>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hlinkClick r:id="rId12" tooltip="Mobile Athlon 64 (aún no redactado)"/>
              </a:rPr>
              <a:t>Mobile Atolón 64</a:t>
            </a:r>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hlinkClick r:id="rId9" tooltip="Sempron"/>
              </a:rPr>
              <a:t>Sempronio</a:t>
            </a:r>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hlinkClick r:id="rId13" tooltip="AMD Turion"/>
              </a:rPr>
              <a:t>Turión</a:t>
            </a:r>
            <a:r>
              <a:rPr lang="es-MX"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endPar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a:p>
            <a:pPr lvl="1"/>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hlinkClick r:id="rId14" tooltip="Socket 939"/>
              </a:rPr>
              <a:t>Socket 939</a:t>
            </a:r>
            <a:r>
              <a:rPr lang="es-MX"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hlinkClick r:id="rId11" tooltip="Athlon 64"/>
              </a:rPr>
              <a:t>Atolón 64</a:t>
            </a:r>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hlinkClick r:id="rId15" tooltip="Athlon FX (aún no redactado)"/>
              </a:rPr>
              <a:t>Atolón FX</a:t>
            </a:r>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 </a:t>
            </a:r>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hlinkClick r:id="rId16" tooltip="Athlon X2"/>
              </a:rPr>
              <a:t>Atolón X2</a:t>
            </a:r>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hlinkClick r:id="rId9" tooltip="Sempron"/>
              </a:rPr>
              <a:t>Sempronio</a:t>
            </a:r>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hlinkClick r:id="rId17" tooltip="Opteron"/>
              </a:rPr>
              <a:t>Optaron</a:t>
            </a:r>
            <a:r>
              <a:rPr lang="es-MX"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endPar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a:p>
            <a:pPr lvl="1"/>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hlinkClick r:id="rId18" tooltip="Socket 940"/>
              </a:rPr>
              <a:t>Socket 940</a:t>
            </a:r>
            <a:r>
              <a:rPr lang="es-MX"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hlinkClick r:id="rId17" tooltip="Opteron"/>
              </a:rPr>
              <a:t>Optaron</a:t>
            </a:r>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y </a:t>
            </a:r>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hlinkClick r:id="rId19" tooltip="Athlon 64 FX"/>
              </a:rPr>
              <a:t>Atolón 64 FX</a:t>
            </a:r>
            <a:r>
              <a:rPr lang="es-MX"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endPar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a:p>
            <a:pPr lvl="1"/>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hlinkClick r:id="rId20" tooltip="Socket AM2"/>
              </a:rPr>
              <a:t>Socket AM2</a:t>
            </a:r>
            <a:r>
              <a:rPr lang="es-MX"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hlinkClick r:id="rId11" tooltip="Athlon 64"/>
              </a:rPr>
              <a:t>Atolón 64</a:t>
            </a:r>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hlinkClick r:id="rId15" tooltip="Athlon FX (aún no redactado)"/>
              </a:rPr>
              <a:t>Atolón FX</a:t>
            </a:r>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hlinkClick r:id="rId16" tooltip="Athlon X2"/>
              </a:rPr>
              <a:t>Atolón X2</a:t>
            </a:r>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hlinkClick r:id="rId9" tooltip="Sempron"/>
              </a:rPr>
              <a:t>Sempronio</a:t>
            </a:r>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hlinkClick r:id="rId21" tooltip="Phenom"/>
              </a:rPr>
              <a:t>Phnom</a:t>
            </a:r>
            <a:r>
              <a:rPr lang="es-MX"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endPar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a:p>
            <a:pPr lvl="1"/>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hlinkClick r:id="rId22" tooltip="Socket F"/>
              </a:rPr>
              <a:t>Socket F</a:t>
            </a:r>
            <a:r>
              <a:rPr lang="es-MX"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hlinkClick r:id="rId17" tooltip="Opteron"/>
              </a:rPr>
              <a:t>Optaron</a:t>
            </a:r>
            <a:r>
              <a:rPr lang="es-MX"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endPar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a:p>
            <a:pPr lvl="1"/>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hlinkClick r:id="rId23" tooltip="Socket AM2 + (aún no redactado)"/>
              </a:rPr>
              <a:t>Socket AM2 +</a:t>
            </a:r>
            <a:r>
              <a:rPr lang="es-MX"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hlinkClick r:id="rId11" tooltip="Athlon 64"/>
              </a:rPr>
              <a:t>Atolón 64</a:t>
            </a:r>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hlinkClick r:id="rId15" tooltip="Athlon FX (aún no redactado)"/>
              </a:rPr>
              <a:t>Atolón FX</a:t>
            </a:r>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hlinkClick r:id="rId16" tooltip="Athlon X2"/>
              </a:rPr>
              <a:t>Atolón X2</a:t>
            </a:r>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hlinkClick r:id="rId9" tooltip="Sempron"/>
              </a:rPr>
              <a:t>Sempronio</a:t>
            </a:r>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hlinkClick r:id="rId21" tooltip="Phenom"/>
              </a:rPr>
              <a:t>Phnom</a:t>
            </a:r>
            <a:r>
              <a:rPr lang="es-MX"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endPar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a:p>
            <a:pPr lvl="1"/>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hlinkClick r:id="rId24" tooltip="Socket AM3"/>
              </a:rPr>
              <a:t>Socket AM3</a:t>
            </a:r>
            <a:r>
              <a:rPr lang="es-MX"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hlinkClick r:id="rId25" tooltip="Phenom II X2/X3/X4 (aún no redactado)"/>
              </a:rPr>
              <a:t>Phnom II X2/X3/X4</a:t>
            </a:r>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p>
          <a:p>
            <a:pPr lvl="1"/>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hlinkClick r:id="rId26" tooltip="Socket AM4 (aún no redactado)"/>
              </a:rPr>
              <a:t>Socket AM4</a:t>
            </a:r>
            <a:r>
              <a:rPr lang="es-MX"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hlinkClick r:id="rId27" tooltip="Phenom III X3/X4/X5 (aún no redactado)"/>
              </a:rPr>
              <a:t>Phnom III X3/X4/X5</a:t>
            </a:r>
            <a:r>
              <a:rPr lang="es-MX"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endPar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a:p>
            <a:pPr lvl="0"/>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Las placas base para procesadores </a:t>
            </a:r>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hlinkClick r:id="rId28" tooltip="Intel"/>
              </a:rPr>
              <a:t>Intel</a:t>
            </a:r>
            <a:r>
              <a:rPr lang="es-MX"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endPar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a:p>
            <a:pPr lvl="1"/>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hlinkClick r:id="rId29" tooltip="Socket 7"/>
              </a:rPr>
              <a:t>Socket 7</a:t>
            </a:r>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hlinkClick r:id="rId30" tooltip="Pentium I"/>
              </a:rPr>
              <a:t>Pentium I</a:t>
            </a:r>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hlinkClick r:id="rId31" tooltip="Pentium MMX"/>
              </a:rPr>
              <a:t>Pentium MMX</a:t>
            </a:r>
            <a:r>
              <a:rPr lang="es-MX"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endPar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a:p>
            <a:pPr lvl="1"/>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hlinkClick r:id="rId32" tooltip="Slot 1"/>
              </a:rPr>
              <a:t>Slot 1</a:t>
            </a:r>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hlinkClick r:id="rId33" tooltip="Pentium II"/>
              </a:rPr>
              <a:t>Pentium II</a:t>
            </a:r>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hlinkClick r:id="rId34" tooltip="Pentium III"/>
              </a:rPr>
              <a:t>Pentium III</a:t>
            </a:r>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hlinkClick r:id="rId35" tooltip="Celeron"/>
              </a:rPr>
              <a:t>Celeron</a:t>
            </a:r>
            <a:r>
              <a:rPr lang="es-MX"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endPar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a:p>
            <a:pPr lvl="1"/>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hlinkClick r:id="rId36" tooltip="Socket 370"/>
              </a:rPr>
              <a:t>Socket 370</a:t>
            </a:r>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hlinkClick r:id="rId34" tooltip="Pentium III"/>
              </a:rPr>
              <a:t>Pentium III</a:t>
            </a:r>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hlinkClick r:id="rId35" tooltip="Celeron"/>
              </a:rPr>
              <a:t>Celeron</a:t>
            </a:r>
            <a:r>
              <a:rPr lang="es-MX"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endPar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a:p>
            <a:pPr lvl="1"/>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hlinkClick r:id="rId37" tooltip="Socket 423"/>
              </a:rPr>
              <a:t>Socket 423</a:t>
            </a:r>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hlinkClick r:id="rId38" tooltip="Pentium 4"/>
              </a:rPr>
              <a:t>Pentium 4</a:t>
            </a:r>
            <a:r>
              <a:rPr lang="es-MX"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endPar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a:p>
            <a:pPr lvl="1"/>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hlinkClick r:id="rId39" tooltip="Socket 478"/>
              </a:rPr>
              <a:t>Socket 478</a:t>
            </a:r>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hlinkClick r:id="rId38" tooltip="Pentium 4"/>
              </a:rPr>
              <a:t>Pentium 4</a:t>
            </a:r>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hlinkClick r:id="rId35" tooltip="Celeron"/>
              </a:rPr>
              <a:t>Celeron</a:t>
            </a:r>
            <a:r>
              <a:rPr lang="es-MX"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endPar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a:p>
            <a:pPr lvl="1"/>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hlinkClick r:id="rId40" tooltip="Socket 775"/>
              </a:rPr>
              <a:t>Socket 775</a:t>
            </a:r>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hlinkClick r:id="rId38" tooltip="Pentium 4"/>
              </a:rPr>
              <a:t>Pentium 4</a:t>
            </a:r>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hlinkClick r:id="rId35" tooltip="Celeron"/>
              </a:rPr>
              <a:t>Celeron</a:t>
            </a:r>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hlinkClick r:id="rId41" tooltip="Pentium D"/>
              </a:rPr>
              <a:t>Pentium D</a:t>
            </a:r>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(doble núcleo), </a:t>
            </a:r>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hlinkClick r:id="rId42" tooltip="Core 2"/>
              </a:rPr>
              <a:t>Corre 2</a:t>
            </a:r>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Dúo, </a:t>
            </a:r>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hlinkClick r:id="rId42" tooltip="Core 2"/>
              </a:rPr>
              <a:t>Corre 2</a:t>
            </a:r>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Quid, </a:t>
            </a:r>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hlinkClick r:id="rId42" tooltip="Core 2"/>
              </a:rPr>
              <a:t>Corre 2</a:t>
            </a:r>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Extreme, </a:t>
            </a:r>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hlinkClick r:id="rId43" tooltip="Xeon"/>
              </a:rPr>
              <a:t>Xeon</a:t>
            </a:r>
            <a:r>
              <a:rPr lang="es-MX"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endPar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a:p>
            <a:pPr lvl="1"/>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hlinkClick r:id="rId44" tooltip="Socket 603 (aún no redactado)"/>
              </a:rPr>
              <a:t>Socket 603</a:t>
            </a:r>
            <a:r>
              <a:rPr lang="es-MX"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hlinkClick r:id="rId43" tooltip="Xeon"/>
              </a:rPr>
              <a:t>Exón</a:t>
            </a:r>
            <a:r>
              <a:rPr lang="es-MX"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endPar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a:p>
            <a:pPr lvl="1"/>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hlinkClick r:id="rId45" tooltip="Socket 604 (aún no redactado)"/>
              </a:rPr>
              <a:t>Socket 604</a:t>
            </a:r>
            <a:r>
              <a:rPr lang="es-MX"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hlinkClick r:id="rId43" tooltip="Xeon"/>
              </a:rPr>
              <a:t>Xeon</a:t>
            </a:r>
            <a:r>
              <a:rPr lang="es-MX"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endPar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a:p>
            <a:pPr lvl="1"/>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hlinkClick r:id="rId46" tooltip="Socket 771 (aún no redactado)"/>
              </a:rPr>
              <a:t>Socket 771</a:t>
            </a:r>
            <a:r>
              <a:rPr lang="es-MX"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hlinkClick r:id="rId43" tooltip="Xeon"/>
              </a:rPr>
              <a:t>Xeon</a:t>
            </a:r>
            <a:r>
              <a:rPr lang="es-MX"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endPar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a:p>
            <a:pPr lvl="1"/>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hlinkClick r:id="rId47" tooltip="LGA1366"/>
              </a:rPr>
              <a:t>LGA1366</a:t>
            </a:r>
            <a:r>
              <a:rPr lang="es-MX"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hlinkClick r:id="rId48" tooltip="Intel Core i7"/>
              </a:rPr>
              <a:t>Intel Corre i7</a:t>
            </a:r>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hlinkClick r:id="rId43" tooltip="Xeon"/>
              </a:rPr>
              <a:t>Xeon</a:t>
            </a:r>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(Nehalem) </a:t>
            </a:r>
          </a:p>
          <a:p>
            <a:pPr lvl="1"/>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hlinkClick r:id="rId49" tooltip="Socket 1156"/>
              </a:rPr>
              <a:t>LGA 1156</a:t>
            </a:r>
            <a:r>
              <a:rPr lang="es-MX"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hlinkClick r:id="rId50" tooltip="Intel Core i3"/>
              </a:rPr>
              <a:t>Intel Core i3</a:t>
            </a:r>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hlinkClick r:id="rId51" tooltip="Intel Core i5"/>
              </a:rPr>
              <a:t>Intel Core i5</a:t>
            </a:r>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hlinkClick r:id="rId48" tooltip="Intel Core i7"/>
              </a:rPr>
              <a:t>Intel Core i7</a:t>
            </a:r>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(Nehalem) </a:t>
            </a:r>
          </a:p>
          <a:p>
            <a:pPr lvl="1"/>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hlinkClick r:id="rId52" tooltip="LGA 2011 (aún no redactado)"/>
              </a:rPr>
              <a:t>LGA 2011</a:t>
            </a:r>
            <a:r>
              <a:rPr lang="es-MX"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hlinkClick r:id="rId48" tooltip="Intel Core i7"/>
              </a:rPr>
              <a:t>Intel Core i7</a:t>
            </a:r>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(Sandy Bridge) </a:t>
            </a:r>
          </a:p>
          <a:p>
            <a:pPr lvl="1"/>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hlinkClick r:id="rId53" tooltip="LGA 1155 (aún no redactado)"/>
              </a:rPr>
              <a:t>LGA 1155</a:t>
            </a:r>
            <a:r>
              <a:rPr lang="es-MX"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hlinkClick r:id="rId48" tooltip="Intel Core i7"/>
              </a:rPr>
              <a:t>Intel Core i7</a:t>
            </a:r>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hlinkClick r:id="rId51" tooltip="Intel Core i5"/>
              </a:rPr>
              <a:t>Intel Core i5</a:t>
            </a:r>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y </a:t>
            </a:r>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hlinkClick r:id="rId50" tooltip="Intel Core i3"/>
              </a:rPr>
              <a:t>Intel Core i3</a:t>
            </a:r>
            <a:r>
              <a:rPr lang="es-ES" sz="6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(Sandy Bridge) </a:t>
            </a:r>
          </a:p>
          <a:p>
            <a:endParaRPr lang="es-ES" sz="8000" b="1"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Tree>
  </p:cSld>
  <p:clrMapOvr>
    <a:masterClrMapping/>
  </p:clrMapOvr>
  <p:transition spd="med" advTm="5375">
    <p:newsflash/>
    <p:sndAc>
      <p:stSnd>
        <p:snd r:embed="rId2" name="chimes.wav"/>
      </p:stSnd>
    </p:sndAc>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Título"/>
          <p:cNvSpPr>
            <a:spLocks noGrp="1"/>
          </p:cNvSpPr>
          <p:nvPr>
            <p:ph type="title"/>
          </p:nvPr>
        </p:nvSpPr>
        <p:spPr>
          <a:xfrm>
            <a:off x="467544" y="332656"/>
            <a:ext cx="7231704" cy="842352"/>
          </a:xfrm>
        </p:spPr>
        <p:txBody>
          <a:bodyPr>
            <a:noAutofit/>
          </a:bodyPr>
          <a:lstStyle/>
          <a:p>
            <a:pPr algn="l"/>
            <a:r>
              <a:rPr lang="es-ES" sz="4000" cap="none"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a:r>
            <a:br>
              <a:rPr lang="es-ES" sz="4000" cap="none"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br>
            <a:r>
              <a:rPr lang="es-ES" sz="4000" cap="none"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a:r>
            <a:br>
              <a:rPr lang="es-ES" sz="4000" cap="none"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br>
            <a:r>
              <a:rPr lang="es-ES" sz="4000" cap="none"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disco duro</a:t>
            </a:r>
            <a:br>
              <a:rPr lang="es-ES" sz="4000" cap="none"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br>
            <a:r>
              <a:rPr lang="es-ES" sz="4000" cap="none"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a:r>
            <a:br>
              <a:rPr lang="es-ES" sz="4000" cap="none"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br>
            <a:r>
              <a:rPr lang="es-ES" sz="4000" cap="none"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a:r>
            <a:br>
              <a:rPr lang="es-ES" sz="4000" cap="none"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br>
            <a:endParaRPr lang="es-ES" sz="4000" cap="none"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
        <p:nvSpPr>
          <p:cNvPr id="8" name="7 Subtítulo"/>
          <p:cNvSpPr>
            <a:spLocks noGrp="1"/>
          </p:cNvSpPr>
          <p:nvPr>
            <p:ph sz="half" idx="1"/>
          </p:nvPr>
        </p:nvSpPr>
        <p:spPr>
          <a:xfrm>
            <a:off x="0" y="1000108"/>
            <a:ext cx="3977640" cy="5857892"/>
          </a:xfrm>
        </p:spPr>
        <p:txBody>
          <a:bodyPr>
            <a:noAutofit/>
          </a:bodyPr>
          <a:lstStyle/>
          <a:p>
            <a:pPr algn="l"/>
            <a:r>
              <a:rPr lang="es-ES" sz="1400" dirty="0" smtClean="0"/>
              <a:t>) es un </a:t>
            </a:r>
            <a:r>
              <a:rPr lang="es-ES" sz="1400" u="sng" dirty="0" smtClean="0">
                <a:hlinkClick r:id="rId3" tooltip="Dispositivo de almacenamiento de datos"/>
              </a:rPr>
              <a:t>dispositivo de almacenamiento de datos</a:t>
            </a:r>
            <a:r>
              <a:rPr lang="es-MX" sz="1400" dirty="0" smtClean="0"/>
              <a:t> </a:t>
            </a:r>
            <a:r>
              <a:rPr lang="es-ES" sz="1400" u="sng" dirty="0" smtClean="0">
                <a:hlinkClick r:id="rId4" tooltip="Memoria no volátil"/>
              </a:rPr>
              <a:t>no volátil</a:t>
            </a:r>
            <a:r>
              <a:rPr lang="es-ES" sz="1400" dirty="0" smtClean="0"/>
              <a:t> que emplea un sistema de </a:t>
            </a:r>
            <a:r>
              <a:rPr lang="es-ES" sz="1400" u="sng" dirty="0" smtClean="0">
                <a:hlinkClick r:id="rId5" tooltip="Grabación magnética digital"/>
              </a:rPr>
              <a:t>grabación magnética</a:t>
            </a:r>
            <a:r>
              <a:rPr lang="es-ES" sz="1400" dirty="0" smtClean="0"/>
              <a:t> para almacenar datos </a:t>
            </a:r>
            <a:r>
              <a:rPr lang="es-ES" sz="1400" u="sng" dirty="0" smtClean="0">
                <a:hlinkClick r:id="rId6" tooltip="Señal digital"/>
              </a:rPr>
              <a:t>digitales</a:t>
            </a:r>
            <a:r>
              <a:rPr lang="es-ES" sz="1400" dirty="0" smtClean="0"/>
              <a:t>. Se compone de uno o más </a:t>
            </a:r>
            <a:r>
              <a:rPr lang="es-ES" sz="1400" u="sng" dirty="0" smtClean="0">
                <a:hlinkClick r:id="rId7" tooltip="Plato (disco duro)"/>
              </a:rPr>
              <a:t>platos</a:t>
            </a:r>
            <a:r>
              <a:rPr lang="es-ES" sz="1400" dirty="0" smtClean="0"/>
              <a:t> o discos rígidos, unidos por un mismo </a:t>
            </a:r>
            <a:r>
              <a:rPr lang="es-ES" sz="1400" u="sng" dirty="0" smtClean="0">
                <a:hlinkClick r:id="rId8" tooltip="Eje (disco duro)"/>
              </a:rPr>
              <a:t>eje</a:t>
            </a:r>
            <a:r>
              <a:rPr lang="es-ES" sz="1400" dirty="0" smtClean="0"/>
              <a:t> que gira a gran velocidad dentro de una caja metálica sellada. Sobre cada plato, y en cada una de sus caras, se sitúa un cabezal de lectura/escritura que flota sobre una delgada lámina de aire generada por la rotación de los discos.</a:t>
            </a:r>
          </a:p>
          <a:p>
            <a:pPr algn="l"/>
            <a:r>
              <a:rPr lang="es-ES" sz="1400" dirty="0" smtClean="0"/>
              <a:t>El primer disco duro fue inventado por </a:t>
            </a:r>
            <a:r>
              <a:rPr lang="es-ES" sz="1400" u="sng" dirty="0" smtClean="0">
                <a:hlinkClick r:id="rId9" tooltip="IBM"/>
              </a:rPr>
              <a:t>IBM</a:t>
            </a:r>
            <a:r>
              <a:rPr lang="es-ES" sz="1400" dirty="0" smtClean="0"/>
              <a:t> en 1956. A lo largo de los años, los discos duros han disminuido su precio al mismo tiempo que han multiplicado su capacidad, siendo la principal opción de </a:t>
            </a:r>
            <a:r>
              <a:rPr lang="es-ES" sz="1400" u="sng" dirty="0" smtClean="0">
                <a:hlinkClick r:id="rId10" tooltip="Almacenamiento secundario"/>
              </a:rPr>
              <a:t>almacenamiento secundario</a:t>
            </a:r>
            <a:r>
              <a:rPr lang="es-ES" sz="1400" dirty="0" smtClean="0"/>
              <a:t> para </a:t>
            </a:r>
            <a:r>
              <a:rPr lang="es-ES" sz="1400" u="sng" dirty="0" smtClean="0">
                <a:hlinkClick r:id="rId11" tooltip="Computadora personal"/>
              </a:rPr>
              <a:t>PC</a:t>
            </a:r>
            <a:r>
              <a:rPr lang="es-ES" sz="1400" dirty="0" smtClean="0"/>
              <a:t> desde su aparición en los años 60.</a:t>
            </a:r>
            <a:r>
              <a:rPr lang="es-ES" sz="1400" u="sng" baseline="30000" dirty="0" smtClean="0">
                <a:hlinkClick r:id="rId12"/>
              </a:rPr>
              <a:t>[1]</a:t>
            </a:r>
            <a:r>
              <a:rPr lang="es-ES" sz="1400" dirty="0" smtClean="0"/>
              <a:t> Los discos duros han mantenido su posición dominante gracias a los constantes incrementos en la densidad de grabación, que se ha mantenido a la par de las necesidades de almacenamiento secundario.</a:t>
            </a:r>
            <a:r>
              <a:rPr lang="es-ES" sz="1400" u="sng" baseline="30000" dirty="0" smtClean="0">
                <a:hlinkClick r:id="rId12"/>
              </a:rPr>
              <a:t>[1]</a:t>
            </a:r>
            <a:endParaRPr lang="es-ES" sz="1400" dirty="0" smtClean="0"/>
          </a:p>
          <a:p>
            <a:endParaRPr lang="es-ES" sz="1400" dirty="0"/>
          </a:p>
        </p:txBody>
      </p:sp>
      <p:sp>
        <p:nvSpPr>
          <p:cNvPr id="9" name="8 Marcador de contenido"/>
          <p:cNvSpPr>
            <a:spLocks noGrp="1"/>
          </p:cNvSpPr>
          <p:nvPr>
            <p:ph sz="half" idx="2"/>
          </p:nvPr>
        </p:nvSpPr>
        <p:spPr>
          <a:xfrm>
            <a:off x="5294424" y="1142984"/>
            <a:ext cx="3849576" cy="5257800"/>
          </a:xfrm>
        </p:spPr>
        <p:txBody>
          <a:bodyPr>
            <a:noAutofit/>
          </a:bodyPr>
          <a:lstStyle/>
          <a:p>
            <a:r>
              <a:rPr lang="es-ES" sz="1800" dirty="0" smtClean="0"/>
              <a:t>Existe otro tipo de almacenamiento que recibe el nombre de </a:t>
            </a:r>
            <a:r>
              <a:rPr lang="es-ES" sz="1800" i="1" dirty="0" smtClean="0">
                <a:hlinkClick r:id="rId13" tooltip="Unidades de estado sólido"/>
              </a:rPr>
              <a:t>Unidades de estado sólido</a:t>
            </a:r>
            <a:r>
              <a:rPr lang="es-ES" sz="1800" dirty="0" smtClean="0"/>
              <a:t>; aunque tienen el mismo uso y emplean las mismas interfaces, no están formadas por discos mecánicos, sino por </a:t>
            </a:r>
            <a:r>
              <a:rPr lang="es-ES" sz="1800" dirty="0" smtClean="0">
                <a:hlinkClick r:id="rId14" tooltip="Memoria (informática)"/>
              </a:rPr>
              <a:t>memorias</a:t>
            </a:r>
            <a:r>
              <a:rPr lang="es-ES" sz="1800" dirty="0" smtClean="0"/>
              <a:t> de </a:t>
            </a:r>
            <a:r>
              <a:rPr lang="es-ES" sz="1800" dirty="0" smtClean="0">
                <a:hlinkClick r:id="rId15" tooltip="Circuitos integrados"/>
              </a:rPr>
              <a:t>circuitos integrados</a:t>
            </a:r>
            <a:r>
              <a:rPr lang="es-ES" sz="1800" dirty="0" smtClean="0"/>
              <a:t> para almacenar la información. El uso de esta clase de dispositivos anteriormente se limitaba a las </a:t>
            </a:r>
            <a:r>
              <a:rPr lang="es-ES" sz="1800" dirty="0" smtClean="0">
                <a:hlinkClick r:id="rId16" tooltip="Supercomputadora"/>
              </a:rPr>
              <a:t>supercomputadoras</a:t>
            </a:r>
            <a:r>
              <a:rPr lang="es-ES" sz="1800" dirty="0" smtClean="0"/>
              <a:t>, por su elevado precio, aunque hoy en día ya son muchísimo más asequibles para el mercado doméstico.</a:t>
            </a:r>
            <a:r>
              <a:rPr lang="es-ES" sz="1800" baseline="30000" dirty="0" smtClean="0">
                <a:hlinkClick r:id="rId12"/>
              </a:rPr>
              <a:t>[2]</a:t>
            </a:r>
            <a:endParaRPr lang="es-ES" sz="1800" dirty="0" smtClean="0"/>
          </a:p>
          <a:p>
            <a:endParaRPr lang="es-ES" sz="1800" dirty="0"/>
          </a:p>
        </p:txBody>
      </p:sp>
    </p:spTree>
  </p:cSld>
  <p:clrMapOvr>
    <a:masterClrMapping/>
  </p:clrMapOvr>
  <p:transition spd="med" advTm="6687">
    <p:newsflash/>
    <p:sndAc>
      <p:stSnd>
        <p:snd r:embed="rId2" name="chimes.wav"/>
      </p:stSnd>
    </p:sndAc>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Título"/>
          <p:cNvSpPr>
            <a:spLocks noGrp="1"/>
          </p:cNvSpPr>
          <p:nvPr>
            <p:ph type="title"/>
          </p:nvPr>
        </p:nvSpPr>
        <p:spPr/>
        <p:txBody>
          <a:bodyPr>
            <a:normAutofit fontScale="90000"/>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es-ES"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Estructura física</a:t>
            </a:r>
            <a:br>
              <a:rPr lang="es-ES"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br>
            <a:r>
              <a:rPr lang="es-ES"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
            </a:r>
            <a:br>
              <a:rPr lang="es-ES"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br>
            <a:r>
              <a:rPr lang="es-ES"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
            </a:r>
            <a:br>
              <a:rPr lang="es-ES"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br>
            <a:r>
              <a:rPr lang="es-ES"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
            </a:r>
            <a:br>
              <a:rPr lang="es-ES"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br>
            <a:endParaRPr lang="es-ES"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pic>
        <p:nvPicPr>
          <p:cNvPr id="8" name="7 Marcador de posición de imagen" descr="http://upload.wikimedia.org/wikipedia/commons/thumb/a/a0/Festplatte.JPG/250px-Festplatte.JPG">
            <a:hlinkClick r:id="rId3"/>
          </p:cNvPr>
          <p:cNvPicPr>
            <a:picLocks noGrp="1"/>
          </p:cNvPicPr>
          <p:nvPr>
            <p:ph type="pic" idx="1"/>
          </p:nvPr>
        </p:nvPicPr>
        <p:blipFill>
          <a:blip r:embed="rId4" cstate="print"/>
          <a:srcRect t="263" b="263"/>
          <a:stretch>
            <a:fillRect/>
          </a:stretch>
        </p:blipFill>
        <p:spPr bwMode="auto">
          <a:xfrm>
            <a:off x="1138237" y="714356"/>
            <a:ext cx="3076573" cy="5146010"/>
          </a:xfrm>
          <a:prstGeom prst="rect">
            <a:avLst/>
          </a:prstGeom>
          <a:noFill/>
          <a:ln w="9525">
            <a:noFill/>
            <a:miter lim="800000"/>
            <a:headEnd/>
            <a:tailEnd/>
          </a:ln>
        </p:spPr>
      </p:pic>
      <p:sp>
        <p:nvSpPr>
          <p:cNvPr id="7" name="6 Marcador de texto"/>
          <p:cNvSpPr>
            <a:spLocks noGrp="1"/>
          </p:cNvSpPr>
          <p:nvPr>
            <p:ph type="body" sz="half" idx="2"/>
          </p:nvPr>
        </p:nvSpPr>
        <p:spPr>
          <a:xfrm>
            <a:off x="5389098" y="928670"/>
            <a:ext cx="3429000" cy="5572164"/>
          </a:xfrm>
        </p:spPr>
        <p:txBody>
          <a:bodyPr>
            <a:noAutofit/>
          </a:bodyPr>
          <a:lstStyle/>
          <a:p>
            <a:r>
              <a:rPr lang="es-ES" sz="2000" dirty="0" smtClean="0">
                <a:latin typeface="Algerian" pitchFamily="82" charset="0"/>
              </a:rPr>
              <a:t>Componentes de un </a:t>
            </a:r>
            <a:r>
              <a:rPr lang="es-ES" sz="2000" b="1" dirty="0" smtClean="0">
                <a:latin typeface="Algerian" pitchFamily="82" charset="0"/>
              </a:rPr>
              <a:t>disco duro</a:t>
            </a:r>
            <a:r>
              <a:rPr lang="es-ES" sz="2000" dirty="0" smtClean="0">
                <a:latin typeface="Algerian" pitchFamily="82" charset="0"/>
              </a:rPr>
              <a:t>. De izquierda a derecha, fila superior: tapa, carcasa, </a:t>
            </a:r>
            <a:r>
              <a:rPr lang="es-ES" sz="2000" dirty="0" smtClean="0">
                <a:latin typeface="Algerian" pitchFamily="82" charset="0"/>
                <a:hlinkClick r:id="rId5" tooltip="Plato (disco duro)"/>
              </a:rPr>
              <a:t>plato</a:t>
            </a:r>
            <a:r>
              <a:rPr lang="es-ES" sz="2000" dirty="0" smtClean="0">
                <a:latin typeface="Algerian" pitchFamily="82" charset="0"/>
              </a:rPr>
              <a:t>, </a:t>
            </a:r>
            <a:r>
              <a:rPr lang="es-ES" sz="2000" dirty="0" smtClean="0">
                <a:latin typeface="Algerian" pitchFamily="82" charset="0"/>
                <a:hlinkClick r:id="rId6" tooltip="Eje (disco duro)"/>
              </a:rPr>
              <a:t>eje</a:t>
            </a:r>
            <a:r>
              <a:rPr lang="es-ES" sz="2000" dirty="0" smtClean="0">
                <a:latin typeface="Algerian" pitchFamily="82" charset="0"/>
              </a:rPr>
              <a:t>; fila inferior: espuma aislante, </a:t>
            </a:r>
            <a:r>
              <a:rPr lang="es-ES" sz="2000" dirty="0" smtClean="0">
                <a:latin typeface="Algerian" pitchFamily="82" charset="0"/>
                <a:hlinkClick r:id="rId7" tooltip="Circuito impreso"/>
              </a:rPr>
              <a:t>circuito impreso</a:t>
            </a:r>
            <a:r>
              <a:rPr lang="es-ES" sz="2000" dirty="0" smtClean="0">
                <a:latin typeface="Algerian" pitchFamily="82" charset="0"/>
              </a:rPr>
              <a:t> de control, cabezal de lectura / escritura, actuador e imán, tornillos</a:t>
            </a:r>
            <a:endParaRPr lang="es-ES" sz="2000" dirty="0">
              <a:latin typeface="Algerian" pitchFamily="82" charset="0"/>
            </a:endParaRPr>
          </a:p>
        </p:txBody>
      </p:sp>
    </p:spTree>
  </p:cSld>
  <p:clrMapOvr>
    <a:masterClrMapping/>
  </p:clrMapOvr>
  <p:transition spd="med" advTm="5641">
    <p:newsflash/>
    <p:sndAc>
      <p:stSnd>
        <p:snd r:embed="rId2" name="chimes.wav"/>
      </p:stSnd>
    </p:sndAc>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cap="none"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Interior del disco duro</a:t>
            </a:r>
            <a:r>
              <a:rPr lang="es-ES" dirty="0" smtClean="0"/>
              <a:t/>
            </a:r>
            <a:br>
              <a:rPr lang="es-ES" dirty="0" smtClean="0"/>
            </a:br>
            <a:r>
              <a:rPr lang="es-ES" dirty="0" smtClean="0"/>
              <a:t/>
            </a:r>
            <a:br>
              <a:rPr lang="es-ES" dirty="0" smtClean="0"/>
            </a:br>
            <a:r>
              <a:rPr lang="es-ES" dirty="0" smtClean="0"/>
              <a:t/>
            </a:r>
            <a:br>
              <a:rPr lang="es-ES" dirty="0" smtClean="0"/>
            </a:br>
            <a:r>
              <a:rPr lang="es-ES" dirty="0" smtClean="0"/>
              <a:t/>
            </a:r>
            <a:br>
              <a:rPr lang="es-ES" dirty="0" smtClean="0"/>
            </a:br>
            <a:endParaRPr lang="es-ES" dirty="0"/>
          </a:p>
        </p:txBody>
      </p:sp>
      <p:pic>
        <p:nvPicPr>
          <p:cNvPr id="5" name="4 Marcador de posición de imagen" descr="http://upload.wikimedia.org/wikipedia/commons/thumb/1/1d/Hard_disk_platter_reflection.jpg/250px-Hard_disk_platter_reflection.jpg">
            <a:hlinkClick r:id="rId3"/>
          </p:cNvPr>
          <p:cNvPicPr>
            <a:picLocks noGrp="1"/>
          </p:cNvPicPr>
          <p:nvPr>
            <p:ph type="pic" idx="1"/>
          </p:nvPr>
        </p:nvPicPr>
        <p:blipFill>
          <a:blip r:embed="rId4" cstate="print"/>
          <a:srcRect l="5351" r="5351"/>
          <a:stretch>
            <a:fillRect/>
          </a:stretch>
        </p:blipFill>
        <p:spPr bwMode="auto">
          <a:xfrm>
            <a:off x="1138237" y="714356"/>
            <a:ext cx="3290887" cy="5146010"/>
          </a:xfrm>
          <a:prstGeom prst="rect">
            <a:avLst/>
          </a:prstGeom>
          <a:noFill/>
          <a:ln w="9525">
            <a:noFill/>
            <a:miter lim="800000"/>
            <a:headEnd/>
            <a:tailEnd/>
          </a:ln>
        </p:spPr>
      </p:pic>
      <p:sp>
        <p:nvSpPr>
          <p:cNvPr id="3" name="2 Marcador de texto"/>
          <p:cNvSpPr>
            <a:spLocks noGrp="1"/>
          </p:cNvSpPr>
          <p:nvPr>
            <p:ph type="body" sz="half" idx="2"/>
          </p:nvPr>
        </p:nvSpPr>
        <p:spPr>
          <a:xfrm>
            <a:off x="5389098" y="785794"/>
            <a:ext cx="3429000" cy="5163486"/>
          </a:xfrm>
        </p:spPr>
        <p:txBody>
          <a:bodyPr>
            <a:normAutofit fontScale="92500" lnSpcReduction="20000"/>
          </a:bodyPr>
          <a:lstStyle/>
          <a:p>
            <a:r>
              <a:rPr lang="es-ES" sz="1600" dirty="0" smtClean="0">
                <a:latin typeface="Algerian" pitchFamily="82" charset="0"/>
              </a:rPr>
              <a:t>Interior de un disco duro; se aprecia la superficie de un </a:t>
            </a:r>
            <a:r>
              <a:rPr lang="es-ES" sz="1600" dirty="0" smtClean="0">
                <a:latin typeface="Algerian" pitchFamily="82" charset="0"/>
                <a:hlinkClick r:id="rId5" tooltip="Plato(disco duro) (aún no redactado)"/>
              </a:rPr>
              <a:t>plato</a:t>
            </a:r>
            <a:r>
              <a:rPr lang="es-ES" sz="1600" dirty="0" smtClean="0">
                <a:latin typeface="Algerian" pitchFamily="82" charset="0"/>
              </a:rPr>
              <a:t> y el cabezal de lectura/escritura retraído, a la izquierda.</a:t>
            </a:r>
          </a:p>
          <a:p>
            <a:r>
              <a:rPr lang="es-ES" sz="1600" dirty="0" smtClean="0">
                <a:latin typeface="Algerian" pitchFamily="82" charset="0"/>
              </a:rPr>
              <a:t>Dentro de un </a:t>
            </a:r>
            <a:r>
              <a:rPr lang="es-ES" sz="1600" i="1" dirty="0" smtClean="0">
                <a:latin typeface="Algerian" pitchFamily="82" charset="0"/>
              </a:rPr>
              <a:t>disco duro</a:t>
            </a:r>
            <a:r>
              <a:rPr lang="es-ES" sz="1600" dirty="0" smtClean="0">
                <a:latin typeface="Algerian" pitchFamily="82" charset="0"/>
              </a:rPr>
              <a:t> hay uno o varios </a:t>
            </a:r>
            <a:r>
              <a:rPr lang="es-ES" sz="1600" b="1" dirty="0" smtClean="0">
                <a:latin typeface="Algerian" pitchFamily="82" charset="0"/>
              </a:rPr>
              <a:t>platos</a:t>
            </a:r>
            <a:r>
              <a:rPr lang="es-ES" sz="1600" dirty="0" smtClean="0">
                <a:latin typeface="Algerian" pitchFamily="82" charset="0"/>
              </a:rPr>
              <a:t> (entre 2 y 4 normalmente, aunque hay hasta de 6 ó 7 platos), que son discos </a:t>
            </a:r>
            <a:r>
              <a:rPr lang="es-ES" sz="1600" i="1" dirty="0" smtClean="0">
                <a:latin typeface="Algerian" pitchFamily="82" charset="0"/>
              </a:rPr>
              <a:t>(de aluminio o cristal)</a:t>
            </a:r>
            <a:r>
              <a:rPr lang="es-ES" sz="1600" dirty="0" smtClean="0">
                <a:latin typeface="Algerian" pitchFamily="82" charset="0"/>
              </a:rPr>
              <a:t> concéntricos y que giran todos a la vez. El </a:t>
            </a:r>
            <a:r>
              <a:rPr lang="es-ES" sz="1600" b="1" dirty="0" smtClean="0">
                <a:latin typeface="Algerian" pitchFamily="82" charset="0"/>
              </a:rPr>
              <a:t>cabezal</a:t>
            </a:r>
            <a:r>
              <a:rPr lang="es-ES" sz="1600" dirty="0" smtClean="0">
                <a:latin typeface="Algerian" pitchFamily="82" charset="0"/>
              </a:rPr>
              <a:t> </a:t>
            </a:r>
            <a:r>
              <a:rPr lang="es-ES" sz="1600" i="1" dirty="0" smtClean="0">
                <a:latin typeface="Algerian" pitchFamily="82" charset="0"/>
              </a:rPr>
              <a:t>(dispositivo de lectura y escritura)</a:t>
            </a:r>
            <a:r>
              <a:rPr lang="es-ES" sz="1600" dirty="0" smtClean="0">
                <a:latin typeface="Algerian" pitchFamily="82" charset="0"/>
              </a:rPr>
              <a:t> es un conjunto de brazos alineados verticalmente que se mueven hacia dentro o fuera según convenga, todos a la vez. En la punta de dichos brazos están las cabezas de lectura/escritura, que gracias al movimiento del cabezal pueden leer tanto zonas interiores como exteriores del disco.</a:t>
            </a:r>
          </a:p>
          <a:p>
            <a:endParaRPr lang="es-ES" dirty="0"/>
          </a:p>
        </p:txBody>
      </p:sp>
    </p:spTree>
  </p:cSld>
  <p:clrMapOvr>
    <a:masterClrMapping/>
  </p:clrMapOvr>
  <p:transition spd="med" advTm="6125">
    <p:newsflash/>
    <p:sndAc>
      <p:stSnd>
        <p:snd r:embed="rId2" name="chimes.wav"/>
      </p:stSnd>
    </p:sndAc>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1"/>
          <p:cNvSpPr>
            <a:spLocks noChangeArrowheads="1"/>
          </p:cNvSpPr>
          <p:nvPr/>
        </p:nvSpPr>
        <p:spPr bwMode="auto">
          <a:xfrm>
            <a:off x="0" y="-62290"/>
            <a:ext cx="8460432" cy="74174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b="1" i="0" u="none" strike="noStrike" cap="none" normalizeH="0" baseline="0" dirty="0" smtClean="0">
                <a:ln>
                  <a:noFill/>
                </a:ln>
                <a:solidFill>
                  <a:schemeClr val="tx1"/>
                </a:solidFill>
                <a:effectLst/>
                <a:latin typeface="Algerian" pitchFamily="82" charset="0"/>
                <a:ea typeface="Times New Roman" pitchFamily="18" charset="0"/>
                <a:cs typeface="Times New Roman" pitchFamily="18" charset="0"/>
              </a:rPr>
              <a:t>Tipos de conexión</a:t>
            </a:r>
            <a:endParaRPr kumimoji="0" lang="es-ES" b="0" i="0" u="none" strike="noStrike" cap="none" normalizeH="0" baseline="0" dirty="0" smtClean="0">
              <a:ln>
                <a:noFill/>
              </a:ln>
              <a:solidFill>
                <a:schemeClr val="tx1"/>
              </a:solidFill>
              <a:effectLst/>
              <a:latin typeface="Algerian" pitchFamily="82"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 sz="1400" b="0" i="0" u="none" strike="noStrike" cap="none" normalizeH="0" baseline="0" dirty="0" smtClean="0">
                <a:ln>
                  <a:noFill/>
                </a:ln>
                <a:solidFill>
                  <a:schemeClr val="tx1"/>
                </a:solidFill>
                <a:effectLst/>
                <a:latin typeface="Algerian" pitchFamily="82" charset="0"/>
                <a:ea typeface="Times New Roman" pitchFamily="18" charset="0"/>
                <a:cs typeface="Times New Roman" pitchFamily="18" charset="0"/>
              </a:rPr>
              <a:t>Si hablamos de disco duro podemos citar los distintos tipos de conexión que poseen los mismos con la placa base, es decir pueden ser </a:t>
            </a:r>
            <a:r>
              <a:rPr kumimoji="0" lang="es-ES" sz="1400" b="0" i="0" u="none" strike="noStrike" cap="none" normalizeH="0" baseline="0" dirty="0" smtClean="0">
                <a:ln>
                  <a:noFill/>
                </a:ln>
                <a:solidFill>
                  <a:srgbClr val="0000FF"/>
                </a:solidFill>
                <a:effectLst/>
                <a:latin typeface="Algerian" pitchFamily="82" charset="0"/>
                <a:ea typeface="Times New Roman" pitchFamily="18" charset="0"/>
                <a:cs typeface="Times New Roman" pitchFamily="18" charset="0"/>
                <a:hlinkClick r:id="rId3" tooltip="SATA"/>
              </a:rPr>
              <a:t>SATA</a:t>
            </a:r>
            <a:r>
              <a:rPr kumimoji="0" lang="es-ES" sz="1400" b="0" i="0" u="none" strike="noStrike" cap="none" normalizeH="0" baseline="0" dirty="0" smtClean="0">
                <a:ln>
                  <a:noFill/>
                </a:ln>
                <a:solidFill>
                  <a:schemeClr val="tx1"/>
                </a:solidFill>
                <a:effectLst/>
                <a:latin typeface="Algerian" pitchFamily="82" charset="0"/>
                <a:ea typeface="Times New Roman" pitchFamily="18" charset="0"/>
                <a:cs typeface="Times New Roman" pitchFamily="18" charset="0"/>
              </a:rPr>
              <a:t>, </a:t>
            </a:r>
            <a:r>
              <a:rPr kumimoji="0" lang="es-ES" sz="1400" b="0" i="0" u="none" strike="noStrike" cap="none" normalizeH="0" baseline="0" dirty="0" smtClean="0">
                <a:ln>
                  <a:noFill/>
                </a:ln>
                <a:solidFill>
                  <a:srgbClr val="0000FF"/>
                </a:solidFill>
                <a:effectLst/>
                <a:latin typeface="Algerian" pitchFamily="82" charset="0"/>
                <a:ea typeface="Times New Roman" pitchFamily="18" charset="0"/>
                <a:cs typeface="Times New Roman" pitchFamily="18" charset="0"/>
                <a:hlinkClick r:id="rId4" tooltip="Integrated Drive Electronics"/>
              </a:rPr>
              <a:t>IDE</a:t>
            </a:r>
            <a:r>
              <a:rPr kumimoji="0" lang="es-ES" sz="1400" b="0" i="0" u="none" strike="noStrike" cap="none" normalizeH="0" baseline="0" dirty="0" smtClean="0">
                <a:ln>
                  <a:noFill/>
                </a:ln>
                <a:solidFill>
                  <a:schemeClr val="tx1"/>
                </a:solidFill>
                <a:effectLst/>
                <a:latin typeface="Algerian" pitchFamily="82" charset="0"/>
                <a:ea typeface="Times New Roman" pitchFamily="18" charset="0"/>
                <a:cs typeface="Times New Roman" pitchFamily="18" charset="0"/>
              </a:rPr>
              <a:t>, </a:t>
            </a:r>
            <a:r>
              <a:rPr kumimoji="0" lang="es-ES" sz="1400" b="0" i="0" u="none" strike="noStrike" cap="none" normalizeH="0" baseline="0" dirty="0" smtClean="0">
                <a:ln>
                  <a:noFill/>
                </a:ln>
                <a:solidFill>
                  <a:srgbClr val="0000FF"/>
                </a:solidFill>
                <a:effectLst/>
                <a:latin typeface="Algerian" pitchFamily="82" charset="0"/>
                <a:ea typeface="Times New Roman" pitchFamily="18" charset="0"/>
                <a:cs typeface="Times New Roman" pitchFamily="18" charset="0"/>
                <a:hlinkClick r:id="rId5" tooltip="SCSI"/>
              </a:rPr>
              <a:t>SCSI</a:t>
            </a:r>
            <a:r>
              <a:rPr kumimoji="0" lang="es-ES" sz="1400" b="0" i="0" u="none" strike="noStrike" cap="none" normalizeH="0" baseline="0" dirty="0" smtClean="0">
                <a:ln>
                  <a:noFill/>
                </a:ln>
                <a:solidFill>
                  <a:schemeClr val="tx1"/>
                </a:solidFill>
                <a:effectLst/>
                <a:latin typeface="Algerian" pitchFamily="82" charset="0"/>
                <a:ea typeface="Times New Roman" pitchFamily="18" charset="0"/>
                <a:cs typeface="Times New Roman" pitchFamily="18" charset="0"/>
              </a:rPr>
              <a:t> o </a:t>
            </a:r>
            <a:r>
              <a:rPr kumimoji="0" lang="es-ES" sz="1400" b="0" i="0" u="none" strike="noStrike" cap="none" normalizeH="0" baseline="0" dirty="0" smtClean="0">
                <a:ln>
                  <a:noFill/>
                </a:ln>
                <a:solidFill>
                  <a:srgbClr val="0000FF"/>
                </a:solidFill>
                <a:effectLst/>
                <a:latin typeface="Algerian" pitchFamily="82" charset="0"/>
                <a:ea typeface="Times New Roman" pitchFamily="18" charset="0"/>
                <a:cs typeface="Times New Roman" pitchFamily="18" charset="0"/>
                <a:hlinkClick r:id="rId6" tooltip="Serial Attached SCSI"/>
              </a:rPr>
              <a:t>SAS</a:t>
            </a:r>
            <a:r>
              <a:rPr kumimoji="0" lang="es-ES" sz="1400" b="0" i="0" u="none" strike="noStrike" cap="none" normalizeH="0" baseline="0" dirty="0" smtClean="0">
                <a:ln>
                  <a:noFill/>
                </a:ln>
                <a:solidFill>
                  <a:schemeClr val="tx1"/>
                </a:solidFill>
                <a:effectLst/>
                <a:latin typeface="Algerian" pitchFamily="82" charset="0"/>
                <a:ea typeface="Times New Roman" pitchFamily="18" charset="0"/>
                <a:cs typeface="Times New Roman" pitchFamily="18" charset="0"/>
              </a:rPr>
              <a:t>:</a:t>
            </a:r>
            <a:endParaRPr kumimoji="0" lang="es-ES" sz="1400" b="0" i="0" u="none" strike="noStrike" cap="none" normalizeH="0" baseline="0" dirty="0" smtClean="0">
              <a:ln>
                <a:noFill/>
              </a:ln>
              <a:solidFill>
                <a:schemeClr val="tx1"/>
              </a:solidFill>
              <a:effectLst/>
              <a:latin typeface="Algerian" pitchFamily="82"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ES" sz="1400" b="1" i="0" u="none" strike="noStrike" cap="none" normalizeH="0" baseline="0" dirty="0" smtClean="0">
                <a:ln>
                  <a:noFill/>
                </a:ln>
                <a:solidFill>
                  <a:schemeClr val="tx1"/>
                </a:solidFill>
                <a:effectLst/>
                <a:latin typeface="Algerian" pitchFamily="82" charset="0"/>
                <a:ea typeface="Times New Roman" pitchFamily="18" charset="0"/>
                <a:cs typeface="Times New Roman" pitchFamily="18" charset="0"/>
              </a:rPr>
              <a:t>IDE</a:t>
            </a:r>
            <a:r>
              <a:rPr kumimoji="0" lang="es-ES" sz="1400" b="0" i="0" u="none" strike="noStrike" cap="none" normalizeH="0" baseline="0" dirty="0" smtClean="0">
                <a:ln>
                  <a:noFill/>
                </a:ln>
                <a:solidFill>
                  <a:schemeClr val="tx1"/>
                </a:solidFill>
                <a:effectLst/>
                <a:latin typeface="Algerian" pitchFamily="82" charset="0"/>
                <a:ea typeface="Times New Roman" pitchFamily="18" charset="0"/>
                <a:cs typeface="Times New Roman" pitchFamily="18" charset="0"/>
              </a:rPr>
              <a:t>: Intégrate De vice Electrónicos ("Dispositivo con electrónica integrada") o ATA (Avance Tecnología Attachment), controla los dispositivos de almacenamiento masivo de datos, como los discos duros y ATAPI (Advanced Tecnología Attachment Packet Interface) Hasta aproximadamente el 2004, el estándar principal por su versatilidad y asequibilidad. Son planos, anchos y alargados. </a:t>
            </a:r>
            <a:endParaRPr kumimoji="0" lang="es-MX" sz="1400" b="0" i="0" u="none" strike="noStrike" cap="none" normalizeH="0" baseline="0" dirty="0" smtClean="0">
              <a:ln>
                <a:noFill/>
              </a:ln>
              <a:solidFill>
                <a:schemeClr val="tx1"/>
              </a:solidFill>
              <a:effectLst/>
              <a:latin typeface="Algerian" pitchFamily="82"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ES" sz="1400" b="1" i="0" u="none" strike="noStrike" cap="none" normalizeH="0" baseline="0" dirty="0" smtClean="0">
                <a:ln>
                  <a:noFill/>
                </a:ln>
                <a:solidFill>
                  <a:schemeClr val="tx1"/>
                </a:solidFill>
                <a:effectLst/>
                <a:latin typeface="Algerian" pitchFamily="82" charset="0"/>
                <a:ea typeface="Times New Roman" pitchFamily="18" charset="0"/>
                <a:cs typeface="Times New Roman" pitchFamily="18" charset="0"/>
              </a:rPr>
              <a:t>SCSI</a:t>
            </a:r>
            <a:r>
              <a:rPr kumimoji="0" lang="es-ES" sz="1400" b="0" i="0" u="none" strike="noStrike" cap="none" normalizeH="0" baseline="0" dirty="0" smtClean="0">
                <a:ln>
                  <a:noFill/>
                </a:ln>
                <a:solidFill>
                  <a:schemeClr val="tx1"/>
                </a:solidFill>
                <a:effectLst/>
                <a:latin typeface="Algerian" pitchFamily="82" charset="0"/>
                <a:ea typeface="Times New Roman" pitchFamily="18" charset="0"/>
                <a:cs typeface="Times New Roman" pitchFamily="18" charset="0"/>
              </a:rPr>
              <a:t>: Son interfaces preparadas para discos duros de gran capacidad de almacenamiento y velocidad de rotación. Se presentan bajo tres especificaciones: </a:t>
            </a:r>
            <a:r>
              <a:rPr kumimoji="0" lang="es-ES" sz="1400" b="0" i="0" u="none" strike="noStrike" cap="none" normalizeH="0" baseline="0" dirty="0" smtClean="0">
                <a:ln>
                  <a:noFill/>
                </a:ln>
                <a:solidFill>
                  <a:srgbClr val="0000FF"/>
                </a:solidFill>
                <a:effectLst/>
                <a:latin typeface="Algerian" pitchFamily="82" charset="0"/>
                <a:ea typeface="Times New Roman" pitchFamily="18" charset="0"/>
                <a:cs typeface="Times New Roman" pitchFamily="18" charset="0"/>
                <a:hlinkClick r:id="rId5" tooltip="SCSI"/>
              </a:rPr>
              <a:t>SCSI</a:t>
            </a:r>
            <a:r>
              <a:rPr kumimoji="0" lang="es-ES" sz="1400" b="0" i="0" u="none" strike="noStrike" cap="none" normalizeH="0" baseline="0" dirty="0" smtClean="0">
                <a:ln>
                  <a:noFill/>
                </a:ln>
                <a:solidFill>
                  <a:schemeClr val="tx1"/>
                </a:solidFill>
                <a:effectLst/>
                <a:latin typeface="Algerian" pitchFamily="82" charset="0"/>
                <a:ea typeface="Times New Roman" pitchFamily="18" charset="0"/>
                <a:cs typeface="Times New Roman" pitchFamily="18" charset="0"/>
              </a:rPr>
              <a:t> Estándar (Standard SCSI), SCSI Rápido (Fast SCSI) y SCSI Ancho-Rápido (Fast-Wide SCSI). Su tiempo medio de acceso puede llegar a 7 milisegundos y su velocidad de transmisión secuencial de información puede alcanzar teóricamente los 5 Mbps en los discos SCSI Estándares, los 10 Mbps en los discos SCSI Rápidos y los 20 </a:t>
            </a:r>
            <a:r>
              <a:rPr kumimoji="0" lang="es-ES" sz="1400" b="0" i="0" u="none" strike="noStrike" cap="none" normalizeH="0" baseline="0" dirty="0" smtClean="0">
                <a:ln>
                  <a:noFill/>
                </a:ln>
                <a:solidFill>
                  <a:srgbClr val="0000FF"/>
                </a:solidFill>
                <a:effectLst/>
                <a:latin typeface="Algerian" pitchFamily="82" charset="0"/>
                <a:ea typeface="Times New Roman" pitchFamily="18" charset="0"/>
                <a:cs typeface="Times New Roman" pitchFamily="18" charset="0"/>
                <a:hlinkClick r:id="rId7" tooltip="Mbps"/>
              </a:rPr>
              <a:t>Mbps</a:t>
            </a:r>
            <a:r>
              <a:rPr kumimoji="0" lang="es-ES" sz="1400" b="0" i="0" u="none" strike="noStrike" cap="none" normalizeH="0" baseline="0" dirty="0" smtClean="0">
                <a:ln>
                  <a:noFill/>
                </a:ln>
                <a:solidFill>
                  <a:schemeClr val="tx1"/>
                </a:solidFill>
                <a:effectLst/>
                <a:latin typeface="Algerian" pitchFamily="82" charset="0"/>
                <a:ea typeface="Times New Roman" pitchFamily="18" charset="0"/>
                <a:cs typeface="Times New Roman" pitchFamily="18" charset="0"/>
              </a:rPr>
              <a:t> en los discos SCSI Anchos-Rápidos (SCSI-2). Un controlador SCSI puede manejar hasta 7 discos duros SCSI (o 7 periféricos SCSI) con conexión tipo margarita (daisy-chain). A diferencia de los discos IDE, pueden trabajar asincrónicamente con relación al microprocesador, lo que posibilita una mayor velocidad de transferencia. </a:t>
            </a:r>
            <a:endParaRPr kumimoji="0" lang="es-MX" sz="1400" b="0" i="0" u="none" strike="noStrike" cap="none" normalizeH="0" baseline="0" dirty="0" smtClean="0">
              <a:ln>
                <a:noFill/>
              </a:ln>
              <a:solidFill>
                <a:schemeClr val="tx1"/>
              </a:solidFill>
              <a:effectLst/>
              <a:latin typeface="Algerian" pitchFamily="82"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ES" sz="1400" b="1" i="0" u="none" strike="noStrike" cap="none" normalizeH="0" baseline="0" dirty="0" smtClean="0">
                <a:ln>
                  <a:noFill/>
                </a:ln>
                <a:solidFill>
                  <a:schemeClr val="tx1"/>
                </a:solidFill>
                <a:effectLst/>
                <a:latin typeface="Algerian" pitchFamily="82" charset="0"/>
                <a:ea typeface="Times New Roman" pitchFamily="18" charset="0"/>
                <a:cs typeface="Times New Roman" pitchFamily="18" charset="0"/>
              </a:rPr>
              <a:t>SATA</a:t>
            </a:r>
            <a:r>
              <a:rPr kumimoji="0" lang="es-ES" sz="1400" b="0" i="0" u="none" strike="noStrike" cap="none" normalizeH="0" baseline="0" dirty="0" smtClean="0">
                <a:ln>
                  <a:noFill/>
                </a:ln>
                <a:solidFill>
                  <a:schemeClr val="tx1"/>
                </a:solidFill>
                <a:effectLst/>
                <a:latin typeface="Algerian" pitchFamily="82" charset="0"/>
                <a:ea typeface="Times New Roman" pitchFamily="18" charset="0"/>
                <a:cs typeface="Times New Roman" pitchFamily="18" charset="0"/>
              </a:rPr>
              <a:t> (</a:t>
            </a:r>
            <a:r>
              <a:rPr kumimoji="0" lang="es-ES" sz="1400" b="0" i="1" u="none" strike="noStrike" cap="none" normalizeH="0" baseline="0" dirty="0" smtClean="0">
                <a:ln>
                  <a:noFill/>
                </a:ln>
                <a:solidFill>
                  <a:srgbClr val="0000FF"/>
                </a:solidFill>
                <a:effectLst/>
                <a:latin typeface="Algerian" pitchFamily="82" charset="0"/>
                <a:ea typeface="Times New Roman" pitchFamily="18" charset="0"/>
                <a:cs typeface="Times New Roman" pitchFamily="18" charset="0"/>
                <a:hlinkClick r:id="rId8" tooltip="Serial ATA"/>
              </a:rPr>
              <a:t>Serial ATA</a:t>
            </a:r>
            <a:r>
              <a:rPr kumimoji="0" lang="es-ES" sz="1400" b="0" i="0" u="none" strike="noStrike" cap="none" normalizeH="0" baseline="0" dirty="0" smtClean="0">
                <a:ln>
                  <a:noFill/>
                </a:ln>
                <a:solidFill>
                  <a:schemeClr val="tx1"/>
                </a:solidFill>
                <a:effectLst/>
                <a:latin typeface="Algerian" pitchFamily="82" charset="0"/>
                <a:ea typeface="Times New Roman" pitchFamily="18" charset="0"/>
                <a:cs typeface="Times New Roman" pitchFamily="18" charset="0"/>
              </a:rPr>
              <a:t>): El más novedoso de los estándares de conexión, utiliza un bus serie para la transmisión de datos. Notablemente más rápido y eficiente que IDE. Existen tres versiones, SATA 1 con velocidad de transferencia de hasta 150 MB/s </a:t>
            </a:r>
            <a:r>
              <a:rPr kumimoji="0" lang="es-ES" sz="1400" b="0" i="1" u="none" strike="noStrike" cap="none" normalizeH="0" baseline="0" dirty="0" smtClean="0">
                <a:ln>
                  <a:noFill/>
                </a:ln>
                <a:solidFill>
                  <a:schemeClr val="tx1"/>
                </a:solidFill>
                <a:effectLst/>
                <a:latin typeface="Algerian" pitchFamily="82" charset="0"/>
                <a:ea typeface="Times New Roman" pitchFamily="18" charset="0"/>
                <a:cs typeface="Times New Roman" pitchFamily="18" charset="0"/>
              </a:rPr>
              <a:t>(hoy día descatalogado)</a:t>
            </a:r>
            <a:r>
              <a:rPr kumimoji="0" lang="es-ES" sz="1400" b="0" i="0" u="none" strike="noStrike" cap="none" normalizeH="0" baseline="0" dirty="0" smtClean="0">
                <a:ln>
                  <a:noFill/>
                </a:ln>
                <a:solidFill>
                  <a:schemeClr val="tx1"/>
                </a:solidFill>
                <a:effectLst/>
                <a:latin typeface="Algerian" pitchFamily="82" charset="0"/>
                <a:ea typeface="Times New Roman" pitchFamily="18" charset="0"/>
                <a:cs typeface="Times New Roman" pitchFamily="18" charset="0"/>
              </a:rPr>
              <a:t>, SATA 2 de hasta 300 MB/s, el más extendido en la actualidad; y por último SATA 3 de hasta 600 MB/s el cual se está empezando a hacer hueco en el mercado. Físicamente es mucho más pequeño y cómodo que los IDE, además de permitir </a:t>
            </a:r>
            <a:r>
              <a:rPr kumimoji="0" lang="es-ES" sz="1400" b="0" i="0" u="none" strike="noStrike" cap="none" normalizeH="0" baseline="0" dirty="0" smtClean="0">
                <a:ln>
                  <a:noFill/>
                </a:ln>
                <a:solidFill>
                  <a:srgbClr val="0000FF"/>
                </a:solidFill>
                <a:effectLst/>
                <a:latin typeface="Algerian" pitchFamily="82" charset="0"/>
                <a:ea typeface="Times New Roman" pitchFamily="18" charset="0"/>
                <a:cs typeface="Times New Roman" pitchFamily="18" charset="0"/>
                <a:hlinkClick r:id="rId9" tooltip="Conexión en caliente"/>
              </a:rPr>
              <a:t>conexión en caliente</a:t>
            </a:r>
            <a:r>
              <a:rPr kumimoji="0" lang="es-ES" sz="1400" b="0" i="0" u="none" strike="noStrike" cap="none" normalizeH="0" baseline="0" dirty="0" smtClean="0">
                <a:ln>
                  <a:noFill/>
                </a:ln>
                <a:solidFill>
                  <a:schemeClr val="tx1"/>
                </a:solidFill>
                <a:effectLst/>
                <a:latin typeface="Algerian" pitchFamily="82" charset="0"/>
                <a:ea typeface="Times New Roman" pitchFamily="18" charset="0"/>
                <a:cs typeface="Times New Roman" pitchFamily="18" charset="0"/>
              </a:rPr>
              <a:t>. </a:t>
            </a:r>
            <a:endParaRPr kumimoji="0" lang="es-ES" sz="1400" b="0" i="0" u="none" strike="noStrike" cap="none" normalizeH="0" baseline="0" dirty="0" smtClean="0">
              <a:ln>
                <a:noFill/>
              </a:ln>
              <a:solidFill>
                <a:schemeClr val="tx1"/>
              </a:solidFill>
              <a:effectLst/>
              <a:latin typeface="Algerian" pitchFamily="82"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 sz="1400" b="1" i="0" u="none" strike="noStrike" cap="none" normalizeH="0" baseline="0" dirty="0" smtClean="0">
                <a:ln>
                  <a:noFill/>
                </a:ln>
                <a:solidFill>
                  <a:schemeClr val="tx1"/>
                </a:solidFill>
                <a:effectLst/>
                <a:latin typeface="Algerian" pitchFamily="82" charset="0"/>
                <a:ea typeface="Times New Roman" pitchFamily="18" charset="0"/>
                <a:cs typeface="Arial" pitchFamily="34" charset="0"/>
              </a:rPr>
              <a:t>SAS</a:t>
            </a:r>
            <a:r>
              <a:rPr kumimoji="0" lang="es-ES" sz="1400" b="0" i="0" u="none" strike="noStrike" cap="none" normalizeH="0" baseline="0" dirty="0" smtClean="0">
                <a:ln>
                  <a:noFill/>
                </a:ln>
                <a:solidFill>
                  <a:schemeClr val="tx1"/>
                </a:solidFill>
                <a:effectLst/>
                <a:latin typeface="Algerian" pitchFamily="82" charset="0"/>
                <a:ea typeface="Times New Roman" pitchFamily="18" charset="0"/>
                <a:cs typeface="Arial" pitchFamily="34" charset="0"/>
              </a:rPr>
              <a:t> (</a:t>
            </a:r>
            <a:r>
              <a:rPr kumimoji="0" lang="es-ES" sz="1400" b="0" i="1" u="none" strike="noStrike" cap="none" normalizeH="0" baseline="0" dirty="0" smtClean="0">
                <a:ln>
                  <a:noFill/>
                </a:ln>
                <a:solidFill>
                  <a:srgbClr val="0000FF"/>
                </a:solidFill>
                <a:effectLst/>
                <a:latin typeface="Algerian" pitchFamily="82" charset="0"/>
                <a:ea typeface="Times New Roman" pitchFamily="18" charset="0"/>
                <a:cs typeface="Times New Roman" pitchFamily="18" charset="0"/>
                <a:hlinkClick r:id="rId6" tooltip="Serial Attached SCSI"/>
              </a:rPr>
              <a:t>Serial Attached SCSI</a:t>
            </a:r>
            <a:r>
              <a:rPr kumimoji="0" lang="es-ES" sz="1400" b="0" i="0" u="none" strike="noStrike" cap="none" normalizeH="0" baseline="0" dirty="0" smtClean="0">
                <a:ln>
                  <a:noFill/>
                </a:ln>
                <a:solidFill>
                  <a:schemeClr val="tx1"/>
                </a:solidFill>
                <a:effectLst/>
                <a:latin typeface="Algerian" pitchFamily="82" charset="0"/>
                <a:ea typeface="Times New Roman" pitchFamily="18" charset="0"/>
                <a:cs typeface="Arial" pitchFamily="34" charset="0"/>
              </a:rPr>
              <a:t>): Interfaz de transferencia de datos en serie, sucesor del </a:t>
            </a:r>
            <a:r>
              <a:rPr kumimoji="0" lang="es-ES" sz="1400" b="0" i="0" u="none" strike="noStrike" cap="none" normalizeH="0" baseline="0" dirty="0" smtClean="0">
                <a:ln>
                  <a:noFill/>
                </a:ln>
                <a:solidFill>
                  <a:srgbClr val="0000FF"/>
                </a:solidFill>
                <a:effectLst/>
                <a:latin typeface="Algerian" pitchFamily="82" charset="0"/>
                <a:ea typeface="Times New Roman" pitchFamily="18" charset="0"/>
                <a:cs typeface="Times New Roman" pitchFamily="18" charset="0"/>
                <a:hlinkClick r:id="rId5" tooltip="SCSI"/>
              </a:rPr>
              <a:t>SCSI</a:t>
            </a:r>
            <a:r>
              <a:rPr kumimoji="0" lang="es-ES" sz="1400" b="0" i="0" u="none" strike="noStrike" cap="none" normalizeH="0" baseline="0" dirty="0" smtClean="0">
                <a:ln>
                  <a:noFill/>
                </a:ln>
                <a:solidFill>
                  <a:schemeClr val="tx1"/>
                </a:solidFill>
                <a:effectLst/>
                <a:latin typeface="Algerian" pitchFamily="82" charset="0"/>
                <a:ea typeface="Times New Roman" pitchFamily="18" charset="0"/>
                <a:cs typeface="Arial" pitchFamily="34" charset="0"/>
              </a:rPr>
              <a:t> paralelo, aunque sigue utilizando comandos </a:t>
            </a:r>
            <a:r>
              <a:rPr kumimoji="0" lang="es-ES" sz="1400" b="0" i="0" u="none" strike="noStrike" cap="none" normalizeH="0" baseline="0" dirty="0" smtClean="0">
                <a:ln>
                  <a:noFill/>
                </a:ln>
                <a:solidFill>
                  <a:srgbClr val="0000FF"/>
                </a:solidFill>
                <a:effectLst/>
                <a:latin typeface="Algerian" pitchFamily="82" charset="0"/>
                <a:ea typeface="Times New Roman" pitchFamily="18" charset="0"/>
                <a:cs typeface="Times New Roman" pitchFamily="18" charset="0"/>
                <a:hlinkClick r:id="rId5" tooltip="SCSI"/>
              </a:rPr>
              <a:t>SCSI</a:t>
            </a:r>
            <a:r>
              <a:rPr kumimoji="0" lang="es-ES" sz="1400" b="0" i="0" u="none" strike="noStrike" cap="none" normalizeH="0" baseline="0" dirty="0" smtClean="0">
                <a:ln>
                  <a:noFill/>
                </a:ln>
                <a:solidFill>
                  <a:schemeClr val="tx1"/>
                </a:solidFill>
                <a:effectLst/>
                <a:latin typeface="Algerian" pitchFamily="82" charset="0"/>
                <a:ea typeface="Times New Roman" pitchFamily="18" charset="0"/>
                <a:cs typeface="Arial" pitchFamily="34" charset="0"/>
              </a:rPr>
              <a:t> para interaccionar con los dispositivos SAS. Aumenta la velocidad y permite la conexión y desconexión en caliente. Una de las principales características es que aumenta la velocidad de transferencia al aumentar el número de dispositivos conectados, es decir, puede gestionar una tasa de transferencia constante para cada dispositivo conectado, además de terminar con la limitación de 16 dispositivos existente en </a:t>
            </a:r>
            <a:r>
              <a:rPr kumimoji="0" lang="es-ES" sz="1400" b="0" i="0" u="none" strike="noStrike" cap="none" normalizeH="0" baseline="0" dirty="0" smtClean="0">
                <a:ln>
                  <a:noFill/>
                </a:ln>
                <a:solidFill>
                  <a:srgbClr val="0000FF"/>
                </a:solidFill>
                <a:effectLst/>
                <a:latin typeface="Algerian" pitchFamily="82" charset="0"/>
                <a:ea typeface="Times New Roman" pitchFamily="18" charset="0"/>
                <a:cs typeface="Times New Roman" pitchFamily="18" charset="0"/>
                <a:hlinkClick r:id="rId5" tooltip="SCSI"/>
              </a:rPr>
              <a:t>SCSI</a:t>
            </a:r>
            <a:r>
              <a:rPr kumimoji="0" lang="es-ES" sz="1400" b="0" i="0" u="none" strike="noStrike" cap="none" normalizeH="0" baseline="0" dirty="0" smtClean="0">
                <a:ln>
                  <a:noFill/>
                </a:ln>
                <a:solidFill>
                  <a:schemeClr val="tx1"/>
                </a:solidFill>
                <a:effectLst/>
                <a:latin typeface="Algerian" pitchFamily="82" charset="0"/>
                <a:ea typeface="Times New Roman" pitchFamily="18" charset="0"/>
                <a:cs typeface="Arial" pitchFamily="34" charset="0"/>
              </a:rPr>
              <a:t>, es por ello que se vaticina que la tecnología SAS irá reemplazando a su predecesora </a:t>
            </a:r>
            <a:r>
              <a:rPr kumimoji="0" lang="es-ES" sz="1400" b="0" i="0" u="none" strike="noStrike" cap="none" normalizeH="0" baseline="0" dirty="0" smtClean="0">
                <a:ln>
                  <a:noFill/>
                </a:ln>
                <a:solidFill>
                  <a:srgbClr val="0000FF"/>
                </a:solidFill>
                <a:effectLst/>
                <a:latin typeface="Algerian" pitchFamily="82" charset="0"/>
                <a:ea typeface="Times New Roman" pitchFamily="18" charset="0"/>
                <a:cs typeface="Times New Roman" pitchFamily="18" charset="0"/>
                <a:hlinkClick r:id="rId5" tooltip="SCSI"/>
              </a:rPr>
              <a:t>SCSI</a:t>
            </a:r>
            <a:r>
              <a:rPr kumimoji="0" lang="es-ES" sz="1400" b="0" i="0" u="none" strike="noStrike" cap="none" normalizeH="0" baseline="0" dirty="0" smtClean="0">
                <a:ln>
                  <a:noFill/>
                </a:ln>
                <a:solidFill>
                  <a:schemeClr val="tx1"/>
                </a:solidFill>
                <a:effectLst/>
                <a:latin typeface="Algerian" pitchFamily="82" charset="0"/>
                <a:ea typeface="Times New Roman" pitchFamily="18" charset="0"/>
                <a:cs typeface="Arial" pitchFamily="34" charset="0"/>
              </a:rPr>
              <a:t>. </a:t>
            </a:r>
            <a:endParaRPr kumimoji="0" lang="es-ES" sz="1400" b="0" i="0" u="none" strike="noStrike" cap="none" normalizeH="0" baseline="0" dirty="0" smtClean="0">
              <a:ln>
                <a:noFill/>
              </a:ln>
              <a:solidFill>
                <a:schemeClr val="tx1"/>
              </a:solidFill>
              <a:effectLst/>
              <a:latin typeface="Algerian" pitchFamily="82" charset="0"/>
              <a:cs typeface="Arial" pitchFamily="34" charset="0"/>
            </a:endParaRPr>
          </a:p>
        </p:txBody>
      </p:sp>
    </p:spTree>
  </p:cSld>
  <p:clrMapOvr>
    <a:masterClrMapping/>
  </p:clrMapOvr>
  <p:transition spd="med" advTm="8094">
    <p:newsflash/>
    <p:sndAc>
      <p:stSnd>
        <p:snd r:embed="rId2" name="chimes.wav"/>
      </p:stSnd>
    </p:sndAc>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t>Cabezal del disco</a:t>
            </a:r>
            <a:br>
              <a:rPr lang="es-ES" dirty="0" smtClean="0"/>
            </a:br>
            <a:r>
              <a:rPr lang="es-ES" dirty="0" smtClean="0"/>
              <a:t/>
            </a:r>
            <a:br>
              <a:rPr lang="es-ES" dirty="0" smtClean="0"/>
            </a:br>
            <a:r>
              <a:rPr lang="es-ES" dirty="0" smtClean="0"/>
              <a:t/>
            </a:r>
            <a:br>
              <a:rPr lang="es-ES" dirty="0" smtClean="0"/>
            </a:br>
            <a:endParaRPr lang="es-ES" dirty="0"/>
          </a:p>
        </p:txBody>
      </p:sp>
      <p:pic>
        <p:nvPicPr>
          <p:cNvPr id="5" name="4 Marcador de posición de imagen" descr="http://upload.wikimedia.org/wikipedia/commons/thumb/7/75/Hard_disk_head.jpg/200px-Hard_disk_head.jpg">
            <a:hlinkClick r:id="rId3"/>
          </p:cNvPr>
          <p:cNvPicPr>
            <a:picLocks noGrp="1"/>
          </p:cNvPicPr>
          <p:nvPr>
            <p:ph type="pic" idx="1"/>
          </p:nvPr>
        </p:nvPicPr>
        <p:blipFill>
          <a:blip r:embed="rId4" cstate="print"/>
          <a:srcRect t="8898" b="8898"/>
          <a:stretch>
            <a:fillRect/>
          </a:stretch>
        </p:blipFill>
        <p:spPr bwMode="auto">
          <a:xfrm>
            <a:off x="1138237" y="1500174"/>
            <a:ext cx="3148011" cy="4360192"/>
          </a:xfrm>
          <a:prstGeom prst="rect">
            <a:avLst/>
          </a:prstGeom>
          <a:noFill/>
          <a:ln w="9525">
            <a:noFill/>
            <a:miter lim="800000"/>
            <a:headEnd/>
            <a:tailEnd/>
          </a:ln>
        </p:spPr>
      </p:pic>
      <p:sp>
        <p:nvSpPr>
          <p:cNvPr id="4" name="3 Marcador de texto"/>
          <p:cNvSpPr>
            <a:spLocks noGrp="1"/>
          </p:cNvSpPr>
          <p:nvPr>
            <p:ph type="body" sz="half" idx="2"/>
          </p:nvPr>
        </p:nvSpPr>
        <p:spPr>
          <a:xfrm>
            <a:off x="5004048" y="928670"/>
            <a:ext cx="4139952" cy="5929330"/>
          </a:xfrm>
        </p:spPr>
        <p:txBody>
          <a:bodyPr>
            <a:normAutofit fontScale="85000" lnSpcReduction="20000"/>
          </a:bodyPr>
          <a:lstStyle/>
          <a:p>
            <a:r>
              <a:rPr lang="es-ES" dirty="0" smtClean="0">
                <a:latin typeface="Algerian" pitchFamily="82" charset="0"/>
              </a:rPr>
              <a:t>El eje del sistema del disco duro depende de la presión del aire dentro del recinto para sostener los cabezales y su correcta altura mientras el disco gira. Un disco duro requiere un cierto rango de presiones de aire para funcionar correctamente. La conexión al entorno exterior y la presión se produce a través de un pequeño agujero en el recinto (cerca de 0,5 mm de diámetro) normalmente con un filtro en su interior (filtro de respiración, ver abajo). Si la presión del aire es demasiado baja, entonces no hay suficiente impulso para el cabezal, que se acerca demasiado al disco, y se da el riesgo de fallos y pérdidas de datos. Son necesarios discos fabricados especialmente para operaciones de gran altitud, sobre 3.000 m. Hay que tener en cuenta que los aviones modernos tienen una cabina presurizada cuya presión interior equivale normalmente a una altitud de 2.600 m como máximo. Por lo tanto los discos duros ordinarios se pueden usar de manera segura en los vuelos. Los discos modernos incluyen sensores de temperatura y se ajustan a las condiciones del entorno. Los agujeros de ventilación se pueden ver en todos los discos (normalmente tienen una pegatina a su lado que advierte al usuario de no cubrir el agujero. El aire dentro del disco operativo está en constante movimiento siendo barrido por la </a:t>
            </a:r>
            <a:r>
              <a:rPr lang="es-ES" dirty="0" smtClean="0">
                <a:latin typeface="Algerian" pitchFamily="82" charset="0"/>
                <a:hlinkClick r:id="rId5" tooltip="Fricción"/>
              </a:rPr>
              <a:t>fricción</a:t>
            </a:r>
            <a:r>
              <a:rPr lang="es-ES" dirty="0" smtClean="0">
                <a:latin typeface="Algerian" pitchFamily="82" charset="0"/>
              </a:rPr>
              <a:t> del plato. Este aire pasa a través de un filtro de recirculación interna para quitar cualquier contaminante que se hubiera quedado de su fabricación, alguna partícula o componente químico que de alguna forma hubiera entrado en el recinto, y cualquier partícula generada en una operación normal. Una </a:t>
            </a:r>
            <a:r>
              <a:rPr lang="es-ES" dirty="0" smtClean="0">
                <a:latin typeface="Algerian" pitchFamily="82" charset="0"/>
                <a:hlinkClick r:id="rId6" tooltip="Humedad"/>
              </a:rPr>
              <a:t>humedad</a:t>
            </a:r>
            <a:r>
              <a:rPr lang="es-ES" dirty="0" smtClean="0">
                <a:latin typeface="Algerian" pitchFamily="82" charset="0"/>
              </a:rPr>
              <a:t> muy alta durante un periodo largo puede corroer los cabezales y los platos.</a:t>
            </a:r>
          </a:p>
          <a:p>
            <a:endParaRPr lang="es-ES" dirty="0"/>
          </a:p>
        </p:txBody>
      </p:sp>
    </p:spTree>
  </p:cSld>
  <p:clrMapOvr>
    <a:masterClrMapping/>
  </p:clrMapOvr>
  <p:transition spd="med" advTm="7266">
    <p:newsflash/>
    <p:sndAc>
      <p:stSnd>
        <p:snd r:embed="rId2" name="chimes.wav"/>
      </p:stSnd>
    </p:sndAc>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p:txBody>
          <a:bodyPr>
            <a:normAutofit fontScale="90000"/>
          </a:bodyPr>
          <a:lstStyle/>
          <a:p>
            <a:r>
              <a:rPr lang="es-ES" dirty="0" smtClean="0"/>
              <a:t>Funcionamiento mecánico</a:t>
            </a:r>
            <a:br>
              <a:rPr lang="es-ES" dirty="0" smtClean="0"/>
            </a:br>
            <a:endParaRPr lang="es-ES" dirty="0"/>
          </a:p>
        </p:txBody>
      </p:sp>
      <p:pic>
        <p:nvPicPr>
          <p:cNvPr id="7" name="6 Marcador de posición de imagen" descr="http://upload.wikimedia.org/wikipedia/commons/thumb/b/b9/Hdhead.jpg/200px-Hdhead.jpg">
            <a:hlinkClick r:id="rId3"/>
          </p:cNvPr>
          <p:cNvPicPr>
            <a:picLocks noGrp="1"/>
          </p:cNvPicPr>
          <p:nvPr>
            <p:ph type="pic" idx="1"/>
          </p:nvPr>
        </p:nvPicPr>
        <p:blipFill>
          <a:blip r:embed="rId4" cstate="print"/>
          <a:srcRect l="2543" r="2543"/>
          <a:stretch>
            <a:fillRect/>
          </a:stretch>
        </p:blipFill>
        <p:spPr bwMode="auto">
          <a:prstGeom prst="rect">
            <a:avLst/>
          </a:prstGeom>
          <a:noFill/>
          <a:ln w="9525">
            <a:noFill/>
            <a:miter lim="800000"/>
            <a:headEnd/>
            <a:tailEnd/>
          </a:ln>
        </p:spPr>
      </p:pic>
      <p:sp>
        <p:nvSpPr>
          <p:cNvPr id="6" name="5 Marcador de texto"/>
          <p:cNvSpPr>
            <a:spLocks noGrp="1"/>
          </p:cNvSpPr>
          <p:nvPr>
            <p:ph type="body" sz="half" idx="2"/>
          </p:nvPr>
        </p:nvSpPr>
        <p:spPr>
          <a:xfrm>
            <a:off x="5389098" y="2636912"/>
            <a:ext cx="3429000" cy="3888432"/>
          </a:xfrm>
        </p:spPr>
        <p:txBody>
          <a:bodyPr>
            <a:normAutofit fontScale="92500" lnSpcReduction="10000"/>
          </a:bodyPr>
          <a:lstStyle/>
          <a:p>
            <a:r>
              <a:rPr lang="es-ES" sz="1600" dirty="0" smtClean="0">
                <a:latin typeface="Algerian" pitchFamily="82" charset="0"/>
              </a:rPr>
              <a:t>Un disco duro suele tener:</a:t>
            </a:r>
          </a:p>
          <a:p>
            <a:pPr lvl="0"/>
            <a:r>
              <a:rPr lang="es-ES" sz="1600" dirty="0" smtClean="0">
                <a:latin typeface="Algerian" pitchFamily="82" charset="0"/>
              </a:rPr>
              <a:t>Platos en donde se graban los datos. </a:t>
            </a:r>
          </a:p>
          <a:p>
            <a:pPr lvl="0"/>
            <a:r>
              <a:rPr lang="es-ES" sz="1600" dirty="0" smtClean="0">
                <a:latin typeface="Algerian" pitchFamily="82" charset="0"/>
              </a:rPr>
              <a:t>Cabezal de lectura/escritura. </a:t>
            </a:r>
          </a:p>
          <a:p>
            <a:pPr lvl="0"/>
            <a:r>
              <a:rPr lang="es-ES" sz="1600" dirty="0" smtClean="0">
                <a:latin typeface="Algerian" pitchFamily="82" charset="0"/>
                <a:hlinkClick r:id="rId5" tooltip="Motor"/>
              </a:rPr>
              <a:t>Motor</a:t>
            </a:r>
            <a:r>
              <a:rPr lang="es-ES" sz="1600" dirty="0" smtClean="0">
                <a:latin typeface="Algerian" pitchFamily="82" charset="0"/>
              </a:rPr>
              <a:t> que hace girar los platos. </a:t>
            </a:r>
          </a:p>
          <a:p>
            <a:pPr lvl="0"/>
            <a:r>
              <a:rPr lang="es-ES" sz="1600" dirty="0" smtClean="0">
                <a:latin typeface="Algerian" pitchFamily="82" charset="0"/>
                <a:hlinkClick r:id="rId6" tooltip="Electroimán"/>
              </a:rPr>
              <a:t>Electroimán</a:t>
            </a:r>
            <a:r>
              <a:rPr lang="es-ES" sz="1600" dirty="0" smtClean="0">
                <a:latin typeface="Algerian" pitchFamily="82" charset="0"/>
              </a:rPr>
              <a:t> que mueve el cabezal. </a:t>
            </a:r>
          </a:p>
          <a:p>
            <a:pPr lvl="0"/>
            <a:r>
              <a:rPr lang="es-ES" sz="1600" dirty="0" smtClean="0">
                <a:latin typeface="Algerian" pitchFamily="82" charset="0"/>
                <a:hlinkClick r:id="rId7" tooltip="Circuito integrado"/>
              </a:rPr>
              <a:t>Circuito electrónico</a:t>
            </a:r>
            <a:r>
              <a:rPr lang="es-ES" sz="1600" dirty="0" smtClean="0">
                <a:latin typeface="Algerian" pitchFamily="82" charset="0"/>
              </a:rPr>
              <a:t> de control, que incluye: interfaz con la computadora, </a:t>
            </a:r>
            <a:r>
              <a:rPr lang="es-ES" sz="1600" dirty="0" smtClean="0">
                <a:latin typeface="Algerian" pitchFamily="82" charset="0"/>
                <a:hlinkClick r:id="rId8" tooltip="Memoria caché"/>
              </a:rPr>
              <a:t>memoria caché</a:t>
            </a:r>
            <a:r>
              <a:rPr lang="es-ES" sz="1600" dirty="0" smtClean="0">
                <a:latin typeface="Algerian" pitchFamily="82" charset="0"/>
              </a:rPr>
              <a:t>. </a:t>
            </a:r>
          </a:p>
          <a:p>
            <a:pPr lvl="0"/>
            <a:r>
              <a:rPr lang="es-ES" sz="1600" dirty="0" smtClean="0">
                <a:latin typeface="Algerian" pitchFamily="82" charset="0"/>
              </a:rPr>
              <a:t>Bolsita desecante (</a:t>
            </a:r>
            <a:r>
              <a:rPr lang="es-ES" sz="1600" dirty="0" smtClean="0">
                <a:latin typeface="Algerian" pitchFamily="82" charset="0"/>
                <a:hlinkClick r:id="rId9" tooltip="Gel de sílice"/>
              </a:rPr>
              <a:t>gel de sílice</a:t>
            </a:r>
            <a:r>
              <a:rPr lang="es-ES" sz="1600" dirty="0" smtClean="0">
                <a:latin typeface="Algerian" pitchFamily="82" charset="0"/>
              </a:rPr>
              <a:t>) para evitar la humedad. </a:t>
            </a:r>
          </a:p>
          <a:p>
            <a:pPr lvl="0"/>
            <a:r>
              <a:rPr lang="es-ES" sz="1600" dirty="0" smtClean="0">
                <a:latin typeface="Algerian" pitchFamily="82" charset="0"/>
              </a:rPr>
              <a:t>Caja, que ha de proteger de la suciedad, motivo por el cual suele traer algún filtro de aire. </a:t>
            </a:r>
          </a:p>
          <a:p>
            <a:endParaRPr lang="es-ES" dirty="0"/>
          </a:p>
        </p:txBody>
      </p:sp>
    </p:spTree>
  </p:cSld>
  <p:clrMapOvr>
    <a:masterClrMapping/>
  </p:clrMapOvr>
  <p:transition spd="med" advTm="6172">
    <p:newsflash/>
    <p:sndAc>
      <p:stSnd>
        <p:snd r:embed="rId2" name="chimes.wav"/>
      </p:stSnd>
    </p:sndAc>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ctr"/>
            <a:r>
              <a:rPr lang="es-ES" dirty="0" smtClean="0"/>
              <a:t>¨¨Componentes de equipo de computo^^</a:t>
            </a:r>
            <a:endParaRPr lang="es-ES" dirty="0"/>
          </a:p>
        </p:txBody>
      </p:sp>
      <p:pic>
        <p:nvPicPr>
          <p:cNvPr id="6" name="5 Marcador de contenido" descr="COLLAGEcsa1[1].png"/>
          <p:cNvPicPr>
            <a:picLocks noGrp="1" noChangeAspect="1"/>
          </p:cNvPicPr>
          <p:nvPr>
            <p:ph idx="1"/>
          </p:nvPr>
        </p:nvPicPr>
        <p:blipFill>
          <a:blip r:embed="rId3"/>
          <a:stretch>
            <a:fillRect/>
          </a:stretch>
        </p:blipFill>
        <p:spPr>
          <a:xfrm>
            <a:off x="1071538" y="2000240"/>
            <a:ext cx="7215238" cy="3759210"/>
          </a:xfrm>
        </p:spPr>
      </p:pic>
    </p:spTree>
  </p:cSld>
  <p:clrMapOvr>
    <a:masterClrMapping/>
  </p:clrMapOvr>
  <p:transition spd="med" advTm="4375">
    <p:newsflash/>
    <p:sndAc>
      <p:stSnd>
        <p:snd r:embed="rId2" name="chimes.wav"/>
      </p:stSnd>
    </p:sndAc>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Título"/>
          <p:cNvSpPr>
            <a:spLocks noGrp="1"/>
          </p:cNvSpPr>
          <p:nvPr>
            <p:ph type="title"/>
          </p:nvPr>
        </p:nvSpPr>
        <p:spPr>
          <a:xfrm>
            <a:off x="5220072" y="0"/>
            <a:ext cx="3384376" cy="2417440"/>
          </a:xfrm>
        </p:spPr>
        <p:txBody>
          <a:bodyPr>
            <a:normAutofit/>
          </a:bodyPr>
          <a:lstStyle/>
          <a:p>
            <a:r>
              <a:rPr lang="es-ES" dirty="0" smtClean="0"/>
              <a:t>Memoria RAM</a:t>
            </a:r>
            <a:br>
              <a:rPr lang="es-ES" dirty="0" smtClean="0"/>
            </a:br>
            <a:r>
              <a:rPr lang="es-ES" dirty="0" smtClean="0"/>
              <a:t/>
            </a:r>
            <a:br>
              <a:rPr lang="es-ES" dirty="0" smtClean="0"/>
            </a:br>
            <a:r>
              <a:rPr lang="es-ES" dirty="0" smtClean="0"/>
              <a:t/>
            </a:r>
            <a:br>
              <a:rPr lang="es-ES" dirty="0" smtClean="0"/>
            </a:br>
            <a:endParaRPr lang="es-ES" dirty="0"/>
          </a:p>
        </p:txBody>
      </p:sp>
      <p:pic>
        <p:nvPicPr>
          <p:cNvPr id="7" name="6 Marcador de contenido" descr="http://upload.wikimedia.org/wikipedia/commons/thumb/0/0b/Kingston_KVR1333_IMGP5970_wp_wp.jpg/350px-Kingston_KVR1333_IMGP5970_wp_wp.jpg">
            <a:hlinkClick r:id="rId3"/>
          </p:cNvPr>
          <p:cNvPicPr>
            <a:picLocks noGrp="1"/>
          </p:cNvPicPr>
          <p:nvPr>
            <p:ph type="pic" idx="1"/>
          </p:nvPr>
        </p:nvPicPr>
        <p:blipFill>
          <a:blip r:embed="rId4" cstate="print"/>
          <a:srcRect l="23073" r="23073"/>
          <a:stretch>
            <a:fillRect/>
          </a:stretch>
        </p:blipFill>
        <p:spPr bwMode="auto">
          <a:prstGeom prst="rect">
            <a:avLst/>
          </a:prstGeom>
          <a:noFill/>
          <a:ln w="9525">
            <a:noFill/>
            <a:miter lim="800000"/>
            <a:headEnd/>
            <a:tailEnd/>
          </a:ln>
        </p:spPr>
      </p:pic>
      <p:sp>
        <p:nvSpPr>
          <p:cNvPr id="8" name="7 Marcador de texto"/>
          <p:cNvSpPr>
            <a:spLocks noGrp="1"/>
          </p:cNvSpPr>
          <p:nvPr>
            <p:ph type="body" sz="half" idx="2"/>
          </p:nvPr>
        </p:nvSpPr>
        <p:spPr>
          <a:xfrm>
            <a:off x="5389098" y="1268760"/>
            <a:ext cx="3429000" cy="4896544"/>
          </a:xfrm>
        </p:spPr>
        <p:txBody>
          <a:bodyPr>
            <a:normAutofit fontScale="25000" lnSpcReduction="20000"/>
          </a:bodyPr>
          <a:lstStyle/>
          <a:p>
            <a:r>
              <a:rPr lang="es-ES" sz="5500" dirty="0" smtClean="0">
                <a:latin typeface="Algerian" pitchFamily="82" charset="0"/>
              </a:rPr>
              <a:t>es la </a:t>
            </a:r>
            <a:r>
              <a:rPr lang="es-ES" sz="5500" dirty="0" smtClean="0">
                <a:latin typeface="Algerian" pitchFamily="82" charset="0"/>
                <a:hlinkClick r:id="rId5" tooltip="Memoria (informática)"/>
              </a:rPr>
              <a:t>memoria</a:t>
            </a:r>
            <a:r>
              <a:rPr lang="es-ES" sz="5500" dirty="0" smtClean="0">
                <a:latin typeface="Algerian" pitchFamily="82" charset="0"/>
              </a:rPr>
              <a:t> desde donde el </a:t>
            </a:r>
            <a:r>
              <a:rPr lang="es-ES" sz="5500" dirty="0" smtClean="0">
                <a:latin typeface="Algerian" pitchFamily="82" charset="0"/>
                <a:hlinkClick r:id="rId6" tooltip="Unidad central de procesamiento"/>
              </a:rPr>
              <a:t>procesador</a:t>
            </a:r>
            <a:r>
              <a:rPr lang="es-ES" sz="5500" dirty="0" smtClean="0">
                <a:latin typeface="Algerian" pitchFamily="82" charset="0"/>
              </a:rPr>
              <a:t> recibe las </a:t>
            </a:r>
            <a:r>
              <a:rPr lang="es-ES" sz="5500" dirty="0" smtClean="0">
                <a:latin typeface="Algerian" pitchFamily="82" charset="0"/>
                <a:hlinkClick r:id="rId7" tooltip="Conjunto de instrucciones"/>
              </a:rPr>
              <a:t>instrucciones</a:t>
            </a:r>
            <a:r>
              <a:rPr lang="es-ES" sz="5500" dirty="0" smtClean="0">
                <a:latin typeface="Algerian" pitchFamily="82" charset="0"/>
              </a:rPr>
              <a:t> y guarda los resultados. La frase </a:t>
            </a:r>
            <a:r>
              <a:rPr lang="es-ES" sz="5500" b="1" dirty="0" smtClean="0">
                <a:latin typeface="Algerian" pitchFamily="82" charset="0"/>
              </a:rPr>
              <a:t>memoria RAM</a:t>
            </a:r>
            <a:r>
              <a:rPr lang="es-ES" sz="5500" dirty="0" smtClean="0">
                <a:latin typeface="Algerian" pitchFamily="82" charset="0"/>
              </a:rPr>
              <a:t> se utiliza frecuentemente para referirse a los </a:t>
            </a:r>
            <a:r>
              <a:rPr lang="es-ES" sz="5500" b="1" dirty="0" smtClean="0">
                <a:latin typeface="Algerian" pitchFamily="82" charset="0"/>
              </a:rPr>
              <a:t>módulos de memoria</a:t>
            </a:r>
            <a:r>
              <a:rPr lang="es-ES" sz="5500" dirty="0" smtClean="0">
                <a:latin typeface="Algerian" pitchFamily="82" charset="0"/>
              </a:rPr>
              <a:t> que se usan en los computadores personales y </a:t>
            </a:r>
            <a:r>
              <a:rPr lang="es-ES" sz="5500" dirty="0" smtClean="0">
                <a:latin typeface="Algerian" pitchFamily="82" charset="0"/>
                <a:hlinkClick r:id="rId8" tooltip="Servidor"/>
              </a:rPr>
              <a:t>servidores</a:t>
            </a:r>
            <a:r>
              <a:rPr lang="es-ES" sz="5500" dirty="0" smtClean="0">
                <a:latin typeface="Algerian" pitchFamily="82" charset="0"/>
              </a:rPr>
              <a:t>. En el sentido estricto, los módulos de memoria contienen un tipo, entre varios de memoria de acceso aleatorio, ya que las </a:t>
            </a:r>
            <a:r>
              <a:rPr lang="es-ES" sz="5500" dirty="0" smtClean="0">
                <a:latin typeface="Algerian" pitchFamily="82" charset="0"/>
                <a:hlinkClick r:id="rId9" tooltip="ROM"/>
              </a:rPr>
              <a:t>ROM</a:t>
            </a:r>
            <a:r>
              <a:rPr lang="es-ES" sz="5500" dirty="0" smtClean="0">
                <a:latin typeface="Algerian" pitchFamily="82" charset="0"/>
              </a:rPr>
              <a:t>, </a:t>
            </a:r>
            <a:r>
              <a:rPr lang="es-ES" sz="5500" dirty="0" smtClean="0">
                <a:latin typeface="Algerian" pitchFamily="82" charset="0"/>
                <a:hlinkClick r:id="rId10" tooltip="Memoria flash"/>
              </a:rPr>
              <a:t>memorias Flash</a:t>
            </a:r>
            <a:r>
              <a:rPr lang="es-ES" sz="5500" dirty="0" smtClean="0">
                <a:latin typeface="Algerian" pitchFamily="82" charset="0"/>
              </a:rPr>
              <a:t>, caché (</a:t>
            </a:r>
            <a:r>
              <a:rPr lang="es-ES" sz="5500" dirty="0" smtClean="0">
                <a:latin typeface="Algerian" pitchFamily="82" charset="0"/>
                <a:hlinkClick r:id="rId11" tooltip="SRAM"/>
              </a:rPr>
              <a:t>SRAM</a:t>
            </a:r>
            <a:r>
              <a:rPr lang="es-ES" sz="5500" dirty="0" smtClean="0">
                <a:latin typeface="Algerian" pitchFamily="82" charset="0"/>
              </a:rPr>
              <a:t>), los </a:t>
            </a:r>
            <a:r>
              <a:rPr lang="es-ES" sz="5500" dirty="0" smtClean="0">
                <a:latin typeface="Algerian" pitchFamily="82" charset="0"/>
                <a:hlinkClick r:id="rId12" tooltip="Registro (hardware)"/>
              </a:rPr>
              <a:t>registros</a:t>
            </a:r>
            <a:r>
              <a:rPr lang="es-ES" sz="5500" dirty="0" smtClean="0">
                <a:latin typeface="Algerian" pitchFamily="82" charset="0"/>
              </a:rPr>
              <a:t> en procesadores y otras unidades de procesamiento también poseen la cualidad de presentar retardos de acceso iguales para cualquier posición. Los módulos de RAM son la presentación comercial de este tipo de memoria, que se compone de circuitos integrados soldados sobre un </a:t>
            </a:r>
            <a:r>
              <a:rPr lang="es-ES" sz="5500" dirty="0" smtClean="0">
                <a:latin typeface="Algerian" pitchFamily="82" charset="0"/>
                <a:hlinkClick r:id="rId13" tooltip="Circuito impreso"/>
              </a:rPr>
              <a:t>circuito impreso</a:t>
            </a:r>
            <a:r>
              <a:rPr lang="es-ES" sz="5500" dirty="0" smtClean="0">
                <a:latin typeface="Algerian" pitchFamily="82" charset="0"/>
              </a:rPr>
              <a:t>, en otros dispositivos como las consolas de videojuegos, esa misma memoria va soldada sobre la placa principal.</a:t>
            </a:r>
          </a:p>
          <a:p>
            <a:endParaRPr lang="es-ES" sz="5500" dirty="0" smtClean="0">
              <a:latin typeface="Algerian" pitchFamily="82" charset="0"/>
            </a:endParaRPr>
          </a:p>
          <a:p>
            <a:endParaRPr lang="es-ES" dirty="0"/>
          </a:p>
        </p:txBody>
      </p:sp>
    </p:spTree>
  </p:cSld>
  <p:clrMapOvr>
    <a:masterClrMapping/>
  </p:clrMapOvr>
  <p:transition spd="med" advTm="6235">
    <p:newsflash/>
    <p:sndAc>
      <p:stSnd>
        <p:snd r:embed="rId2" name="chimes.wav"/>
      </p:stSnd>
    </p:sndAc>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t>Tipos de memorias RAM</a:t>
            </a:r>
            <a:br>
              <a:rPr lang="es-ES" dirty="0" smtClean="0"/>
            </a:br>
            <a:r>
              <a:rPr lang="es-ES" dirty="0" smtClean="0"/>
              <a:t/>
            </a:r>
            <a:br>
              <a:rPr lang="es-ES" dirty="0" smtClean="0"/>
            </a:br>
            <a:r>
              <a:rPr lang="es-ES" dirty="0" smtClean="0"/>
              <a:t/>
            </a:r>
            <a:br>
              <a:rPr lang="es-ES" dirty="0" smtClean="0"/>
            </a:br>
            <a:r>
              <a:rPr lang="es-ES" dirty="0" smtClean="0"/>
              <a:t/>
            </a:r>
            <a:br>
              <a:rPr lang="es-ES" dirty="0" smtClean="0"/>
            </a:br>
            <a:r>
              <a:rPr lang="es-ES" dirty="0" smtClean="0"/>
              <a:t/>
            </a:r>
            <a:br>
              <a:rPr lang="es-ES" dirty="0" smtClean="0"/>
            </a:br>
            <a:endParaRPr lang="es-ES" dirty="0"/>
          </a:p>
        </p:txBody>
      </p:sp>
      <p:pic>
        <p:nvPicPr>
          <p:cNvPr id="5" name="4 Marcador de posición de imagen" descr="http://upload.wikimedia.org/wikipedia/commons/thumb/3/3d/4mbramvax.jpg/290px-4mbramvax.jpg">
            <a:hlinkClick r:id="rId3"/>
          </p:cNvPr>
          <p:cNvPicPr>
            <a:picLocks noGrp="1"/>
          </p:cNvPicPr>
          <p:nvPr>
            <p:ph type="pic" idx="1"/>
          </p:nvPr>
        </p:nvPicPr>
        <p:blipFill>
          <a:blip r:embed="rId4" cstate="print"/>
          <a:srcRect l="14736" r="14736"/>
          <a:stretch>
            <a:fillRect/>
          </a:stretch>
        </p:blipFill>
        <p:spPr bwMode="auto">
          <a:prstGeom prst="rect">
            <a:avLst/>
          </a:prstGeom>
          <a:noFill/>
          <a:ln w="9525">
            <a:noFill/>
            <a:miter lim="800000"/>
            <a:headEnd/>
            <a:tailEnd/>
          </a:ln>
        </p:spPr>
      </p:pic>
      <p:sp>
        <p:nvSpPr>
          <p:cNvPr id="3" name="2 Marcador de texto"/>
          <p:cNvSpPr>
            <a:spLocks noGrp="1"/>
          </p:cNvSpPr>
          <p:nvPr>
            <p:ph type="body" sz="half" idx="2"/>
          </p:nvPr>
        </p:nvSpPr>
        <p:spPr>
          <a:xfrm>
            <a:off x="5389098" y="1412776"/>
            <a:ext cx="3429000" cy="4608512"/>
          </a:xfrm>
        </p:spPr>
        <p:txBody>
          <a:bodyPr>
            <a:normAutofit fontScale="92500"/>
          </a:bodyPr>
          <a:lstStyle/>
          <a:p>
            <a:r>
              <a:rPr lang="es-ES" sz="2800" dirty="0" smtClean="0">
                <a:latin typeface="Algerian" pitchFamily="82" charset="0"/>
              </a:rPr>
              <a:t>4MiB de memoria RAM para un computador </a:t>
            </a:r>
            <a:r>
              <a:rPr lang="es-ES" sz="2800" dirty="0" smtClean="0">
                <a:latin typeface="Algerian" pitchFamily="82" charset="0"/>
                <a:hlinkClick r:id="rId5" tooltip="VAX"/>
              </a:rPr>
              <a:t>VAX</a:t>
            </a:r>
            <a:r>
              <a:rPr lang="es-ES" sz="2800" dirty="0" smtClean="0">
                <a:latin typeface="Algerian" pitchFamily="82" charset="0"/>
              </a:rPr>
              <a:t> de finales de los 70. Los integrados de memoria DRAM están agrupados arriba a derecha e izquierda.</a:t>
            </a:r>
          </a:p>
          <a:p>
            <a:endParaRPr lang="es-ES" dirty="0"/>
          </a:p>
        </p:txBody>
      </p:sp>
    </p:spTree>
  </p:cSld>
  <p:clrMapOvr>
    <a:masterClrMapping/>
  </p:clrMapOvr>
  <p:transition spd="med" advTm="5734">
    <p:newsflash/>
    <p:sndAc>
      <p:stSnd>
        <p:snd r:embed="rId2" name="chimes.wav"/>
      </p:stSnd>
    </p:sndAc>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389098" y="476672"/>
            <a:ext cx="3429000" cy="1872208"/>
          </a:xfrm>
        </p:spPr>
        <p:txBody>
          <a:bodyPr/>
          <a:lstStyle/>
          <a:p>
            <a:r>
              <a:rPr lang="es-ES" dirty="0" smtClean="0"/>
              <a:t>Memoria RAM</a:t>
            </a:r>
            <a:br>
              <a:rPr lang="es-ES" dirty="0" smtClean="0"/>
            </a:br>
            <a:endParaRPr lang="es-ES" dirty="0"/>
          </a:p>
        </p:txBody>
      </p:sp>
      <p:pic>
        <p:nvPicPr>
          <p:cNvPr id="5" name="4 Marcador de posición de imagen" descr="http://upload.wikimedia.org/wikipedia/commons/thumb/4/41/SIMM-muistikampoja.jpg/200px-SIMM-muistikampoja.jpg">
            <a:hlinkClick r:id="rId3"/>
          </p:cNvPr>
          <p:cNvPicPr>
            <a:picLocks noGrp="1"/>
          </p:cNvPicPr>
          <p:nvPr>
            <p:ph type="pic" idx="1"/>
          </p:nvPr>
        </p:nvPicPr>
        <p:blipFill>
          <a:blip r:embed="rId4" cstate="print"/>
          <a:srcRect t="13150" b="13150"/>
          <a:stretch>
            <a:fillRect/>
          </a:stretch>
        </p:blipFill>
        <p:spPr bwMode="auto">
          <a:prstGeom prst="rect">
            <a:avLst/>
          </a:prstGeom>
          <a:noFill/>
          <a:ln w="9525">
            <a:noFill/>
            <a:miter lim="800000"/>
            <a:headEnd/>
            <a:tailEnd/>
          </a:ln>
        </p:spPr>
      </p:pic>
      <p:sp>
        <p:nvSpPr>
          <p:cNvPr id="3" name="2 Marcador de texto"/>
          <p:cNvSpPr>
            <a:spLocks noGrp="1"/>
          </p:cNvSpPr>
          <p:nvPr>
            <p:ph type="body" sz="half" idx="2"/>
          </p:nvPr>
        </p:nvSpPr>
        <p:spPr>
          <a:xfrm>
            <a:off x="5364088" y="2924944"/>
            <a:ext cx="3779912" cy="3933056"/>
          </a:xfrm>
        </p:spPr>
        <p:txBody>
          <a:bodyPr>
            <a:normAutofit/>
          </a:bodyPr>
          <a:lstStyle/>
          <a:p>
            <a:r>
              <a:rPr lang="es-ES" sz="3200" dirty="0" smtClean="0">
                <a:latin typeface="Algerian" pitchFamily="82" charset="0"/>
              </a:rPr>
              <a:t>Módulos formato SIMM de 30 y 72 pines, los últimos fueron utilizados con integrados tipo EDO-RAM.</a:t>
            </a:r>
          </a:p>
          <a:p>
            <a:endParaRPr lang="es-ES" dirty="0"/>
          </a:p>
        </p:txBody>
      </p:sp>
    </p:spTree>
  </p:cSld>
  <p:clrMapOvr>
    <a:masterClrMapping/>
  </p:clrMapOvr>
  <p:transition spd="med" advTm="5078">
    <p:newsflash/>
    <p:sndAc>
      <p:stSnd>
        <p:snd r:embed="rId2" name="chimes.wav"/>
      </p:stSnd>
    </p:sndAc>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Título"/>
          <p:cNvSpPr>
            <a:spLocks noGrp="1"/>
          </p:cNvSpPr>
          <p:nvPr>
            <p:ph type="title"/>
          </p:nvPr>
        </p:nvSpPr>
        <p:spPr/>
        <p:txBody>
          <a:bodyPr>
            <a:normAutofit/>
          </a:bodyPr>
          <a:lstStyle/>
          <a:p>
            <a:r>
              <a:rPr lang="es-ES" dirty="0" smtClean="0"/>
              <a:t>Tipos de edo-ram</a:t>
            </a:r>
            <a:br>
              <a:rPr lang="es-ES" dirty="0" smtClean="0"/>
            </a:br>
            <a:endParaRPr lang="es-ES" dirty="0"/>
          </a:p>
        </p:txBody>
      </p:sp>
      <p:sp>
        <p:nvSpPr>
          <p:cNvPr id="7" name="6 Marcador de contenido"/>
          <p:cNvSpPr>
            <a:spLocks noGrp="1"/>
          </p:cNvSpPr>
          <p:nvPr>
            <p:ph sz="half" idx="1"/>
          </p:nvPr>
        </p:nvSpPr>
        <p:spPr>
          <a:xfrm>
            <a:off x="457200" y="1268760"/>
            <a:ext cx="3520440" cy="5589240"/>
          </a:xfrm>
        </p:spPr>
        <p:txBody>
          <a:bodyPr>
            <a:noAutofit/>
          </a:bodyPr>
          <a:lstStyle/>
          <a:p>
            <a:pPr lvl="0"/>
            <a:r>
              <a:rPr lang="es-ES" sz="1600" b="1" dirty="0" smtClean="0">
                <a:latin typeface="Algerian" pitchFamily="82" charset="0"/>
              </a:rPr>
              <a:t>FPM-RAM (Fast Page Mode RAM)</a:t>
            </a:r>
            <a:r>
              <a:rPr lang="es-ES" sz="1600" dirty="0" smtClean="0">
                <a:latin typeface="Algerian" pitchFamily="82" charset="0"/>
              </a:rPr>
              <a:t> </a:t>
            </a:r>
          </a:p>
          <a:p>
            <a:r>
              <a:rPr lang="es-ES" sz="1600" dirty="0" smtClean="0">
                <a:latin typeface="Algerian" pitchFamily="82" charset="0"/>
              </a:rPr>
              <a:t>Inspirado en técnicas como el "Burst Mode" usado en procesadores como el </a:t>
            </a:r>
            <a:r>
              <a:rPr lang="es-ES" sz="1600" dirty="0" smtClean="0">
                <a:latin typeface="Algerian" pitchFamily="82" charset="0"/>
                <a:hlinkClick r:id="rId3" tooltip="Intel 80486"/>
              </a:rPr>
              <a:t>Intel 486</a:t>
            </a:r>
            <a:r>
              <a:rPr lang="es-ES" sz="1600" dirty="0" smtClean="0">
                <a:latin typeface="Algerian" pitchFamily="82" charset="0"/>
              </a:rPr>
              <a:t>,</a:t>
            </a:r>
            <a:r>
              <a:rPr lang="es-ES" sz="1600" baseline="30000" dirty="0" smtClean="0">
                <a:latin typeface="Algerian" pitchFamily="82" charset="0"/>
                <a:hlinkClick r:id="rId4"/>
              </a:rPr>
              <a:t>[4]</a:t>
            </a:r>
            <a:r>
              <a:rPr lang="es-ES" sz="1600" dirty="0" smtClean="0">
                <a:latin typeface="Algerian" pitchFamily="82" charset="0"/>
              </a:rPr>
              <a:t> se implantó un modo direccionamiento en el que el controlador de memoria envía una sola dirección y recibe a cambio esa y varias consecutivas sin necesidad de generar todas las direcciones. Esto supone un ahorro de tiempos ya que ciertas operaciones son repetitivas cuando se desea acceder a muchas posiciones consecutivas. Funciona como si deseáramos visitar todas las casas en una calle: después de la primera vez no seria necesario decir el </a:t>
            </a:r>
            <a:endParaRPr lang="es-ES" sz="1600" dirty="0">
              <a:latin typeface="Algerian" pitchFamily="82" charset="0"/>
            </a:endParaRPr>
          </a:p>
        </p:txBody>
      </p:sp>
      <p:sp>
        <p:nvSpPr>
          <p:cNvPr id="9" name="8 Marcador de contenido"/>
          <p:cNvSpPr>
            <a:spLocks noGrp="1"/>
          </p:cNvSpPr>
          <p:nvPr>
            <p:ph sz="half" idx="2"/>
          </p:nvPr>
        </p:nvSpPr>
        <p:spPr/>
        <p:txBody>
          <a:bodyPr>
            <a:normAutofit fontScale="62500" lnSpcReduction="20000"/>
          </a:bodyPr>
          <a:lstStyle/>
          <a:p>
            <a:pPr lvl="0"/>
            <a:r>
              <a:rPr lang="es-ES" sz="2900" b="1" dirty="0" smtClean="0">
                <a:latin typeface="Algerian" pitchFamily="82" charset="0"/>
              </a:rPr>
              <a:t>EDO-RAM (Extended Data Output RAM)</a:t>
            </a:r>
            <a:r>
              <a:rPr lang="es-ES" sz="2900" dirty="0" smtClean="0">
                <a:latin typeface="Algerian" pitchFamily="82" charset="0"/>
              </a:rPr>
              <a:t> </a:t>
            </a:r>
          </a:p>
          <a:p>
            <a:r>
              <a:rPr lang="es-ES" sz="2900" dirty="0" smtClean="0">
                <a:latin typeface="Algerian" pitchFamily="82" charset="0"/>
              </a:rPr>
              <a:t>Lanzada en 1995 y con tiempos de accesos de 40 o 30 ns suponía una mejora sobre su antecesora la FPM. La EDO, también es capaz de enviar direcciones contiguas pero direcciona la columna que va utilizar mientras que se lee la información de la columna anterior, dando como resultado una eliminación de estados de espera, manteniendo activo el </a:t>
            </a:r>
            <a:r>
              <a:rPr lang="es-ES" sz="2900" dirty="0" smtClean="0">
                <a:latin typeface="Algerian" pitchFamily="82" charset="0"/>
                <a:hlinkClick r:id="rId5" tooltip="Búffer (aún no redactado)"/>
              </a:rPr>
              <a:t>búfer</a:t>
            </a:r>
            <a:r>
              <a:rPr lang="es-ES" sz="2900" dirty="0" smtClean="0">
                <a:latin typeface="Algerian" pitchFamily="82" charset="0"/>
              </a:rPr>
              <a:t> de salida hasta que comienza el próximo ciclo de lectura.</a:t>
            </a:r>
          </a:p>
          <a:p>
            <a:endParaRPr lang="es-ES" dirty="0"/>
          </a:p>
        </p:txBody>
      </p:sp>
    </p:spTree>
  </p:cSld>
  <p:clrMapOvr>
    <a:masterClrMapping/>
  </p:clrMapOvr>
  <p:transition spd="med" advTm="7329">
    <p:newsflash/>
    <p:sndAc>
      <p:stSnd>
        <p:snd r:embed="rId2" name="chimes.wav"/>
      </p:stSnd>
    </p:sndAc>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Marcador de contenido"/>
          <p:cNvSpPr>
            <a:spLocks noGrp="1"/>
          </p:cNvSpPr>
          <p:nvPr>
            <p:ph sz="half" idx="4294967295"/>
          </p:nvPr>
        </p:nvSpPr>
        <p:spPr>
          <a:xfrm>
            <a:off x="0" y="0"/>
            <a:ext cx="7956550" cy="6126163"/>
          </a:xfrm>
        </p:spPr>
        <p:txBody>
          <a:bodyPr>
            <a:normAutofit fontScale="92500" lnSpcReduction="20000"/>
          </a:bodyPr>
          <a:lstStyle/>
          <a:p>
            <a:pPr lvl="0"/>
            <a:r>
              <a:rPr lang="es-ES" b="1" dirty="0" smtClean="0">
                <a:latin typeface="Algerian" pitchFamily="82" charset="0"/>
              </a:rPr>
              <a:t>BEDO-RAM (Bursa Extended Data Output RAM)</a:t>
            </a:r>
            <a:r>
              <a:rPr lang="es-ES" dirty="0" smtClean="0">
                <a:latin typeface="Algerian" pitchFamily="82" charset="0"/>
              </a:rPr>
              <a:t> </a:t>
            </a:r>
          </a:p>
          <a:p>
            <a:r>
              <a:rPr lang="es-ES" dirty="0" smtClean="0">
                <a:latin typeface="Algerian" pitchFamily="82" charset="0"/>
              </a:rPr>
              <a:t>Fue la evolución de la EDO RAM y competidora de la SDRAM, fue presentada en 1997. Era un tipo de memoria que usaba generadores internos de direcciones y accedía a mas de una posición de memoria en cada ciclo de reloj, de manera que lograba un desempeño un 50% mejor que la EDO. Nunca salió al mercado, dado que </a:t>
            </a:r>
            <a:r>
              <a:rPr lang="es-ES" u="sng" dirty="0" smtClean="0">
                <a:latin typeface="Algerian" pitchFamily="82" charset="0"/>
                <a:hlinkClick r:id="rId3" tooltip="Intel"/>
              </a:rPr>
              <a:t>Intel</a:t>
            </a:r>
            <a:r>
              <a:rPr lang="es-ES" dirty="0" smtClean="0">
                <a:latin typeface="Algerian" pitchFamily="82" charset="0"/>
              </a:rPr>
              <a:t> y otros fabricantes se decidieron por esquemas de memoria sincrónicos que si bien tenían mucho del direccionamiento MOSTEK, agregan funcionalidades distintas como señales de reloj.</a:t>
            </a:r>
          </a:p>
          <a:p>
            <a:endParaRPr lang="es-ES" dirty="0"/>
          </a:p>
        </p:txBody>
      </p:sp>
    </p:spTree>
  </p:cSld>
  <p:clrMapOvr>
    <a:masterClrMapping/>
  </p:clrMapOvr>
  <p:transition spd="med" advTm="6547">
    <p:newsflash/>
    <p:sndAc>
      <p:stSnd>
        <p:snd r:embed="rId2" name="chimes.wav"/>
      </p:stSnd>
    </p:sndAc>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t>Modulo de memoria RAM</a:t>
            </a:r>
            <a:br>
              <a:rPr lang="es-ES" dirty="0" smtClean="0"/>
            </a:br>
            <a:r>
              <a:rPr lang="es-ES" dirty="0" smtClean="0"/>
              <a:t/>
            </a:r>
            <a:br>
              <a:rPr lang="es-ES" dirty="0" smtClean="0"/>
            </a:br>
            <a:r>
              <a:rPr lang="es-ES" dirty="0" smtClean="0"/>
              <a:t/>
            </a:r>
            <a:br>
              <a:rPr lang="es-ES" dirty="0" smtClean="0"/>
            </a:br>
            <a:endParaRPr lang="es-ES" dirty="0"/>
          </a:p>
        </p:txBody>
      </p:sp>
      <p:sp>
        <p:nvSpPr>
          <p:cNvPr id="3" name="2 Marcador de posición de imagen"/>
          <p:cNvSpPr>
            <a:spLocks noGrp="1"/>
          </p:cNvSpPr>
          <p:nvPr>
            <p:ph type="pic" idx="1"/>
          </p:nvPr>
        </p:nvSpPr>
        <p:spPr/>
      </p:sp>
      <p:sp>
        <p:nvSpPr>
          <p:cNvPr id="4" name="3 Marcador de texto"/>
          <p:cNvSpPr>
            <a:spLocks noGrp="1"/>
          </p:cNvSpPr>
          <p:nvPr>
            <p:ph type="body" sz="half" idx="2"/>
          </p:nvPr>
        </p:nvSpPr>
        <p:spPr>
          <a:xfrm>
            <a:off x="5000628" y="928670"/>
            <a:ext cx="3429000" cy="4786346"/>
          </a:xfrm>
        </p:spPr>
        <p:txBody>
          <a:bodyPr>
            <a:normAutofit/>
          </a:bodyPr>
          <a:lstStyle/>
          <a:p>
            <a:r>
              <a:rPr lang="es-ES" sz="1600" dirty="0" smtClean="0">
                <a:latin typeface="Algerian" pitchFamily="82" charset="0"/>
              </a:rPr>
              <a:t>Los módulos de memoria RAM son tarjetas de </a:t>
            </a:r>
            <a:r>
              <a:rPr lang="es-ES" sz="1600" dirty="0" smtClean="0">
                <a:latin typeface="Algerian" pitchFamily="82" charset="0"/>
                <a:hlinkClick r:id="rId3" tooltip="Circuito impreso"/>
              </a:rPr>
              <a:t>circuito impreso</a:t>
            </a:r>
            <a:r>
              <a:rPr lang="es-ES" sz="1600" dirty="0" smtClean="0">
                <a:latin typeface="Algerian" pitchFamily="82" charset="0"/>
              </a:rPr>
              <a:t> que tienen soldados </a:t>
            </a:r>
            <a:r>
              <a:rPr lang="es-ES" sz="1600" dirty="0" smtClean="0">
                <a:latin typeface="Algerian" pitchFamily="82" charset="0"/>
                <a:hlinkClick r:id="rId4" tooltip="Circuito integrado"/>
              </a:rPr>
              <a:t>integrados</a:t>
            </a:r>
            <a:r>
              <a:rPr lang="es-ES" sz="1600" dirty="0" smtClean="0">
                <a:latin typeface="Algerian" pitchFamily="82" charset="0"/>
              </a:rPr>
              <a:t> de memoria </a:t>
            </a:r>
            <a:r>
              <a:rPr lang="es-ES" sz="1600" dirty="0" smtClean="0">
                <a:latin typeface="Algerian" pitchFamily="82" charset="0"/>
                <a:hlinkClick r:id="rId5" tooltip="DRAM"/>
              </a:rPr>
              <a:t>DRAM</a:t>
            </a:r>
            <a:r>
              <a:rPr lang="es-ES" sz="1600" dirty="0" smtClean="0">
                <a:latin typeface="Algerian" pitchFamily="82" charset="0"/>
              </a:rPr>
              <a:t> por una o ambas caras. La implementación </a:t>
            </a:r>
            <a:r>
              <a:rPr lang="es-ES" sz="1600" dirty="0" smtClean="0">
                <a:latin typeface="Algerian" pitchFamily="82" charset="0"/>
                <a:hlinkClick r:id="rId5" tooltip="DRAM"/>
              </a:rPr>
              <a:t>DRAM</a:t>
            </a:r>
            <a:r>
              <a:rPr lang="es-ES" sz="1600" dirty="0" smtClean="0">
                <a:latin typeface="Algerian" pitchFamily="82" charset="0"/>
              </a:rPr>
              <a:t> se basa en una topología de </a:t>
            </a:r>
            <a:r>
              <a:rPr lang="es-ES" sz="1600" dirty="0" smtClean="0">
                <a:latin typeface="Algerian" pitchFamily="82" charset="0"/>
                <a:hlinkClick r:id="rId6" tooltip="Circuito eléctrico"/>
              </a:rPr>
              <a:t>Circuito eléctrico</a:t>
            </a:r>
            <a:r>
              <a:rPr lang="es-ES" sz="1600" dirty="0" smtClean="0">
                <a:latin typeface="Algerian" pitchFamily="82" charset="0"/>
              </a:rPr>
              <a:t> que permite alcanzar densidades altas de memoria por cantidad de transistores, logrando integrados de decenas o cientos de Megabits. Además de DRAM, los módulos poseen un integrado que permiten la identificación de los mismos ante el computador por medio del protocolo de comunicación </a:t>
            </a:r>
            <a:r>
              <a:rPr lang="es-ES" sz="1600" dirty="0" smtClean="0">
                <a:latin typeface="Algerian" pitchFamily="82" charset="0"/>
                <a:hlinkClick r:id="rId7" tooltip="Serial Presence Detect"/>
              </a:rPr>
              <a:t>SPD</a:t>
            </a:r>
            <a:r>
              <a:rPr lang="es-ES" sz="1600" dirty="0" smtClean="0">
                <a:latin typeface="Algerian" pitchFamily="82" charset="0"/>
              </a:rPr>
              <a:t>.</a:t>
            </a:r>
          </a:p>
          <a:p>
            <a:endParaRPr lang="es-ES" dirty="0"/>
          </a:p>
        </p:txBody>
      </p:sp>
      <p:pic>
        <p:nvPicPr>
          <p:cNvPr id="5" name="4 Imagen" descr="http://upload.wikimedia.org/wikipedia/commons/thumb/6/64/BGA_RAM.jpg/200px-BGA_RAM.jpg">
            <a:hlinkClick r:id="rId8"/>
          </p:cNvPr>
          <p:cNvPicPr/>
          <p:nvPr/>
        </p:nvPicPr>
        <p:blipFill>
          <a:blip r:embed="rId9" cstate="print"/>
          <a:srcRect/>
          <a:stretch>
            <a:fillRect/>
          </a:stretch>
        </p:blipFill>
        <p:spPr bwMode="auto">
          <a:xfrm>
            <a:off x="1428728" y="1052736"/>
            <a:ext cx="3359296" cy="4176464"/>
          </a:xfrm>
          <a:prstGeom prst="rect">
            <a:avLst/>
          </a:prstGeom>
          <a:noFill/>
          <a:ln w="9525">
            <a:noFill/>
            <a:miter lim="800000"/>
            <a:headEnd/>
            <a:tailEnd/>
          </a:ln>
        </p:spPr>
      </p:pic>
    </p:spTree>
  </p:cSld>
  <p:clrMapOvr>
    <a:masterClrMapping/>
  </p:clrMapOvr>
  <p:transition spd="med" advTm="6344">
    <p:newsflash/>
    <p:sndAc>
      <p:stSnd>
        <p:snd r:embed="rId2" name="chimes.wav"/>
      </p:stSnd>
    </p:sndAc>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p:txBody>
          <a:bodyPr>
            <a:normAutofit fontScale="90000"/>
          </a:bodyPr>
          <a:lstStyle/>
          <a:p>
            <a:r>
              <a:rPr lang="es-MX" dirty="0" smtClean="0"/>
              <a:t>Definición de cable sata</a:t>
            </a:r>
            <a:br>
              <a:rPr lang="es-MX" dirty="0" smtClean="0"/>
            </a:br>
            <a:r>
              <a:rPr lang="es-MX" dirty="0" smtClean="0"/>
              <a:t/>
            </a:r>
            <a:br>
              <a:rPr lang="es-MX" dirty="0" smtClean="0"/>
            </a:br>
            <a:r>
              <a:rPr lang="es-MX" dirty="0" smtClean="0"/>
              <a:t/>
            </a:r>
            <a:br>
              <a:rPr lang="es-MX" dirty="0" smtClean="0"/>
            </a:br>
            <a:endParaRPr lang="es-MX" dirty="0"/>
          </a:p>
        </p:txBody>
      </p:sp>
      <p:pic>
        <p:nvPicPr>
          <p:cNvPr id="1026" name="Picture 2" descr="http://www.cooldrives.com/lib/cooldrives/ultraflex-sata-cable-3.jpg"/>
          <p:cNvPicPr>
            <a:picLocks noGrp="1" noChangeAspect="1" noChangeArrowheads="1"/>
          </p:cNvPicPr>
          <p:nvPr>
            <p:ph type="pic" idx="1"/>
          </p:nvPr>
        </p:nvPicPr>
        <p:blipFill>
          <a:blip r:embed="rId3"/>
          <a:srcRect t="13391" b="13391"/>
          <a:stretch>
            <a:fillRect/>
          </a:stretch>
        </p:blipFill>
        <p:spPr bwMode="auto">
          <a:prstGeom prst="rect">
            <a:avLst/>
          </a:prstGeom>
          <a:noFill/>
        </p:spPr>
      </p:pic>
      <p:sp>
        <p:nvSpPr>
          <p:cNvPr id="7" name="6 Marcador de texto"/>
          <p:cNvSpPr>
            <a:spLocks noGrp="1"/>
          </p:cNvSpPr>
          <p:nvPr>
            <p:ph type="body" sz="half" idx="2"/>
          </p:nvPr>
        </p:nvSpPr>
        <p:spPr>
          <a:xfrm>
            <a:off x="5389098" y="2071678"/>
            <a:ext cx="3429000" cy="4739759"/>
          </a:xfrm>
          <a:prstGeom prst="rect">
            <a:avLst/>
          </a:prstGeom>
        </p:spPr>
        <p:txBody>
          <a:bodyPr wrap="square">
            <a:spAutoFit/>
          </a:bodyPr>
          <a:lstStyle/>
          <a:p>
            <a:r>
              <a:rPr lang="es-MX" dirty="0" smtClean="0">
                <a:latin typeface="Algerian" pitchFamily="82" charset="0"/>
              </a:rPr>
              <a:t>es una interfaz de transferencia de datos entre la placa base y algunos dispositivos de almacenamiento, como puede ser el </a:t>
            </a:r>
            <a:r>
              <a:rPr lang="es-MX" dirty="0" smtClean="0">
                <a:latin typeface="Algerian" pitchFamily="82" charset="0"/>
                <a:hlinkClick r:id="rId4" action="ppaction://hlinkfile" tooltip="Disco duro"/>
              </a:rPr>
              <a:t>disco duro</a:t>
            </a:r>
            <a:r>
              <a:rPr lang="es-MX" dirty="0" smtClean="0">
                <a:latin typeface="Algerian" pitchFamily="82" charset="0"/>
              </a:rPr>
              <a:t>, lectores y re grabadores de CD/DVD/BR, </a:t>
            </a:r>
            <a:r>
              <a:rPr lang="es-MX" dirty="0" smtClean="0">
                <a:latin typeface="Algerian" pitchFamily="82" charset="0"/>
                <a:hlinkClick r:id="rId5" action="ppaction://hlinkfile" tooltip="SSD"/>
              </a:rPr>
              <a:t>Unidades de Estado Sólido</a:t>
            </a:r>
            <a:r>
              <a:rPr lang="es-MX" dirty="0" smtClean="0">
                <a:latin typeface="Algerian" pitchFamily="82" charset="0"/>
              </a:rPr>
              <a:t> u otros dispositivos de altas prestaciones que están siendo todavía desarrollados. Serial ATA sustituye a la tradicional </a:t>
            </a:r>
            <a:r>
              <a:rPr lang="es-MX" b="1" dirty="0" smtClean="0">
                <a:latin typeface="Algerian" pitchFamily="82" charset="0"/>
              </a:rPr>
              <a:t>Paralelo ATA</a:t>
            </a:r>
            <a:r>
              <a:rPr lang="es-MX" dirty="0" smtClean="0">
                <a:latin typeface="Algerian" pitchFamily="82" charset="0"/>
              </a:rPr>
              <a:t> o P-ATA. SATA proporciona mayores beldades, mejor aprovechamiento cuando hay varias unidades, mayor longitud del cable de transmisión de datos y capad para conectar unidades al instante, es decir, insertar el dispositivo sin tener que apagar el ordenador o que sufra un cortocircuito como con los viejos </a:t>
            </a:r>
            <a:r>
              <a:rPr lang="es-MX" dirty="0" smtClean="0">
                <a:latin typeface="Algerian" pitchFamily="82" charset="0"/>
                <a:hlinkClick r:id="rId6" action="ppaction://hlinkfile" tooltip="Molex"/>
              </a:rPr>
              <a:t>Molex</a:t>
            </a:r>
            <a:r>
              <a:rPr lang="es-MX" dirty="0" smtClean="0">
                <a:latin typeface="Algerian" pitchFamily="82" charset="0"/>
              </a:rPr>
              <a:t>.</a:t>
            </a:r>
            <a:endParaRPr lang="es-MX" dirty="0">
              <a:latin typeface="Algerian" pitchFamily="82" charset="0"/>
            </a:endParaRPr>
          </a:p>
        </p:txBody>
      </p:sp>
    </p:spTree>
  </p:cSld>
  <p:clrMapOvr>
    <a:masterClrMapping/>
  </p:clrMapOvr>
  <p:transition spd="med" advTm="812">
    <p:newsflash/>
    <p:sndAc>
      <p:stSnd>
        <p:snd r:embed="rId2" name="chimes.wav"/>
      </p:stSnd>
    </p:sndAc>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pt-BR" i="1" dirty="0" smtClean="0"/>
              <a:t>Faja FDD o de disquetera</a:t>
            </a:r>
            <a:br>
              <a:rPr lang="pt-BR" i="1" dirty="0" smtClean="0"/>
            </a:br>
            <a:r>
              <a:rPr lang="pt-BR" i="1" dirty="0" smtClean="0"/>
              <a:t/>
            </a:r>
            <a:br>
              <a:rPr lang="pt-BR" i="1" dirty="0" smtClean="0"/>
            </a:br>
            <a:r>
              <a:rPr lang="pt-BR" i="1" dirty="0" smtClean="0"/>
              <a:t/>
            </a:r>
            <a:br>
              <a:rPr lang="pt-BR" i="1" dirty="0" smtClean="0"/>
            </a:br>
            <a:endParaRPr lang="es-MX" dirty="0"/>
          </a:p>
        </p:txBody>
      </p:sp>
      <p:pic>
        <p:nvPicPr>
          <p:cNvPr id="50178" name="Picture 2" descr="http://www2.configurarequipos.com/imgdocumentos/JTica/fdd-cable.jpg"/>
          <p:cNvPicPr>
            <a:picLocks noGrp="1" noChangeAspect="1" noChangeArrowheads="1"/>
          </p:cNvPicPr>
          <p:nvPr>
            <p:ph type="pic" idx="1"/>
          </p:nvPr>
        </p:nvPicPr>
        <p:blipFill>
          <a:blip r:embed="rId3"/>
          <a:srcRect t="3091" b="3091"/>
          <a:stretch>
            <a:fillRect/>
          </a:stretch>
        </p:blipFill>
        <p:spPr bwMode="auto">
          <a:prstGeom prst="rect">
            <a:avLst/>
          </a:prstGeom>
          <a:noFill/>
        </p:spPr>
      </p:pic>
      <p:sp>
        <p:nvSpPr>
          <p:cNvPr id="3" name="2 Marcador de texto"/>
          <p:cNvSpPr>
            <a:spLocks noGrp="1"/>
          </p:cNvSpPr>
          <p:nvPr>
            <p:ph type="body" sz="half" idx="2"/>
          </p:nvPr>
        </p:nvSpPr>
        <p:spPr>
          <a:xfrm>
            <a:off x="5389098" y="2071678"/>
            <a:ext cx="3429000" cy="4357718"/>
          </a:xfrm>
        </p:spPr>
        <p:txBody>
          <a:bodyPr>
            <a:noAutofit/>
          </a:bodyPr>
          <a:lstStyle/>
          <a:p>
            <a:r>
              <a:rPr lang="es-MX" sz="1800" dirty="0" smtClean="0">
                <a:latin typeface="Algerian" pitchFamily="82" charset="0"/>
              </a:rPr>
              <a:t>Se trata de un cable de 34 hilos con dos o tres terminales de 34 pines. Uno de estos terminales se encuentra en un extremo, próximo a un cruce en los hilos. Este es el conector que va a la disquetera asignada como unidad A. </a:t>
            </a:r>
            <a:br>
              <a:rPr lang="es-MX" sz="1800" dirty="0" smtClean="0">
                <a:latin typeface="Algerian" pitchFamily="82" charset="0"/>
              </a:rPr>
            </a:br>
            <a:r>
              <a:rPr lang="es-MX" sz="1800" dirty="0" smtClean="0">
                <a:latin typeface="Algerian" pitchFamily="82" charset="0"/>
              </a:rPr>
              <a:t>En el caso de tener tres conectores, el del centro sería para conectar una segunda disquetera asignada como unidad</a:t>
            </a:r>
            <a:endParaRPr lang="es-MX" sz="1800" dirty="0">
              <a:latin typeface="Algerian" pitchFamily="82" charset="0"/>
            </a:endParaRPr>
          </a:p>
        </p:txBody>
      </p:sp>
    </p:spTree>
  </p:cSld>
  <p:clrMapOvr>
    <a:masterClrMapping/>
  </p:clrMapOvr>
  <p:transition spd="med">
    <p:newsflash/>
    <p:sndAc>
      <p:stSnd>
        <p:snd r:embed="rId2" name="chimes.wav"/>
      </p:stSnd>
    </p:sndAc>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2226" name="Picture 2" descr="http://www.irunatron.com/foro/IMG/cable_ata_40.jpg"/>
          <p:cNvPicPr>
            <a:picLocks noChangeAspect="1" noChangeArrowheads="1"/>
          </p:cNvPicPr>
          <p:nvPr/>
        </p:nvPicPr>
        <p:blipFill>
          <a:blip r:embed="rId3"/>
          <a:srcRect/>
          <a:stretch>
            <a:fillRect/>
          </a:stretch>
        </p:blipFill>
        <p:spPr bwMode="auto">
          <a:xfrm>
            <a:off x="1071538" y="1285860"/>
            <a:ext cx="5929354" cy="3429024"/>
          </a:xfrm>
          <a:prstGeom prst="rect">
            <a:avLst/>
          </a:prstGeom>
          <a:noFill/>
        </p:spPr>
      </p:pic>
      <p:sp>
        <p:nvSpPr>
          <p:cNvPr id="6" name="5 Rectángulo"/>
          <p:cNvSpPr/>
          <p:nvPr/>
        </p:nvSpPr>
        <p:spPr>
          <a:xfrm>
            <a:off x="1857356" y="5286388"/>
            <a:ext cx="4572000" cy="2031325"/>
          </a:xfrm>
          <a:prstGeom prst="rect">
            <a:avLst/>
          </a:prstGeom>
        </p:spPr>
        <p:txBody>
          <a:bodyPr wrap="square">
            <a:spAutoFit/>
          </a:bodyPr>
          <a:lstStyle/>
          <a:p>
            <a:r>
              <a:rPr lang="es-MX" dirty="0" smtClean="0">
                <a:latin typeface="Algerian" pitchFamily="82" charset="0"/>
              </a:rPr>
              <a:t>Las fajas de 40 hilos son también llamadas Faja ATA 33/66, en referencia a la velocidad de transferencia que pueden soportar. </a:t>
            </a:r>
            <a:r>
              <a:rPr lang="es-MX" dirty="0" smtClean="0"/>
              <a:t/>
            </a:r>
            <a:br>
              <a:rPr lang="es-MX" dirty="0" smtClean="0"/>
            </a:br>
            <a:r>
              <a:rPr lang="es-MX" dirty="0" smtClean="0"/>
              <a:t/>
            </a:r>
            <a:br>
              <a:rPr lang="es-MX" dirty="0" smtClean="0"/>
            </a:br>
            <a:endParaRPr lang="es-MX" dirty="0"/>
          </a:p>
        </p:txBody>
      </p:sp>
      <p:sp>
        <p:nvSpPr>
          <p:cNvPr id="7" name="6 Rectángulo"/>
          <p:cNvSpPr/>
          <p:nvPr/>
        </p:nvSpPr>
        <p:spPr>
          <a:xfrm>
            <a:off x="2000232" y="0"/>
            <a:ext cx="4572000" cy="677108"/>
          </a:xfrm>
          <a:prstGeom prst="rect">
            <a:avLst/>
          </a:prstGeom>
        </p:spPr>
        <p:txBody>
          <a:bodyPr>
            <a:spAutoFit/>
          </a:bodyPr>
          <a:lstStyle/>
          <a:p>
            <a:r>
              <a:rPr lang="es-MX" sz="2000" i="1" dirty="0" smtClean="0">
                <a:solidFill>
                  <a:schemeClr val="bg2">
                    <a:lumMod val="50000"/>
                  </a:schemeClr>
                </a:solidFill>
                <a:latin typeface="Algerian" pitchFamily="82" charset="0"/>
              </a:rPr>
              <a:t>Faja IDE de 40 hilos </a:t>
            </a:r>
            <a:r>
              <a:rPr lang="es-MX" dirty="0" smtClean="0"/>
              <a:t/>
            </a:r>
            <a:br>
              <a:rPr lang="es-MX" dirty="0" smtClean="0"/>
            </a:br>
            <a:endParaRPr lang="es-MX" dirty="0"/>
          </a:p>
        </p:txBody>
      </p:sp>
    </p:spTree>
  </p:cSld>
  <p:clrMapOvr>
    <a:masterClrMapping/>
  </p:clrMapOvr>
  <p:transition spd="med">
    <p:newsflash/>
    <p:sndAc>
      <p:stSnd>
        <p:snd r:embed="rId2" name="chimes.wav"/>
      </p:stSnd>
    </p:sndAc>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dirty="0" smtClean="0"/>
              <a:t>microprocesador</a:t>
            </a:r>
            <a:endParaRPr lang="es-ES" dirty="0"/>
          </a:p>
        </p:txBody>
      </p:sp>
      <p:sp>
        <p:nvSpPr>
          <p:cNvPr id="3" name="2 Marcador de contenido"/>
          <p:cNvSpPr>
            <a:spLocks noGrp="1"/>
          </p:cNvSpPr>
          <p:nvPr>
            <p:ph idx="1"/>
          </p:nvPr>
        </p:nvSpPr>
        <p:spPr/>
        <p:txBody>
          <a:bodyPr>
            <a:normAutofit fontScale="85000" lnSpcReduction="10000"/>
          </a:bodyPr>
          <a:lstStyle/>
          <a:p>
            <a:r>
              <a:rPr lang="es-ES" dirty="0" smtClean="0">
                <a:solidFill>
                  <a:schemeClr val="accent2">
                    <a:lumMod val="50000"/>
                  </a:schemeClr>
                </a:solidFill>
                <a:latin typeface="Algerian" pitchFamily="82" charset="0"/>
              </a:rPr>
              <a:t>El </a:t>
            </a:r>
            <a:r>
              <a:rPr lang="es-ES" b="1" dirty="0" smtClean="0">
                <a:solidFill>
                  <a:schemeClr val="accent2">
                    <a:lumMod val="50000"/>
                  </a:schemeClr>
                </a:solidFill>
                <a:latin typeface="Algerian" pitchFamily="82" charset="0"/>
              </a:rPr>
              <a:t>microprocesador</a:t>
            </a:r>
            <a:r>
              <a:rPr lang="es-ES" dirty="0" smtClean="0">
                <a:solidFill>
                  <a:schemeClr val="accent2">
                    <a:lumMod val="50000"/>
                  </a:schemeClr>
                </a:solidFill>
                <a:latin typeface="Algerian" pitchFamily="82" charset="0"/>
              </a:rPr>
              <a:t>, o simplemente </a:t>
            </a:r>
            <a:r>
              <a:rPr lang="es-ES" b="1" dirty="0" smtClean="0">
                <a:solidFill>
                  <a:schemeClr val="accent2">
                    <a:lumMod val="50000"/>
                  </a:schemeClr>
                </a:solidFill>
                <a:latin typeface="Algerian" pitchFamily="82" charset="0"/>
              </a:rPr>
              <a:t>procesador</a:t>
            </a:r>
            <a:r>
              <a:rPr lang="es-ES" dirty="0" smtClean="0">
                <a:solidFill>
                  <a:schemeClr val="accent2">
                    <a:lumMod val="50000"/>
                  </a:schemeClr>
                </a:solidFill>
                <a:latin typeface="Algerian" pitchFamily="82" charset="0"/>
              </a:rPr>
              <a:t>, es el central y más complejo de una </a:t>
            </a:r>
            <a:r>
              <a:rPr lang="es-ES" dirty="0" smtClean="0">
                <a:solidFill>
                  <a:schemeClr val="accent2">
                    <a:lumMod val="50000"/>
                  </a:schemeClr>
                </a:solidFill>
                <a:latin typeface="Algerian" pitchFamily="82" charset="0"/>
                <a:hlinkClick r:id="rId3" tooltip="Circuito integrado"/>
              </a:rPr>
              <a:t>circuito integrado</a:t>
            </a:r>
            <a:r>
              <a:rPr lang="es-ES" dirty="0" smtClean="0">
                <a:solidFill>
                  <a:schemeClr val="accent2">
                    <a:lumMod val="50000"/>
                  </a:schemeClr>
                </a:solidFill>
                <a:latin typeface="Algerian" pitchFamily="82" charset="0"/>
              </a:rPr>
              <a:t> </a:t>
            </a:r>
            <a:r>
              <a:rPr lang="es-ES" dirty="0" smtClean="0">
                <a:solidFill>
                  <a:schemeClr val="accent2">
                    <a:lumMod val="50000"/>
                  </a:schemeClr>
                </a:solidFill>
                <a:latin typeface="Algerian" pitchFamily="82" charset="0"/>
                <a:hlinkClick r:id="rId4" tooltip="Computadora"/>
              </a:rPr>
              <a:t>computadora</a:t>
            </a:r>
            <a:r>
              <a:rPr lang="es-ES" dirty="0" smtClean="0">
                <a:solidFill>
                  <a:schemeClr val="accent2">
                    <a:lumMod val="50000"/>
                  </a:schemeClr>
                </a:solidFill>
                <a:latin typeface="Algerian" pitchFamily="82" charset="0"/>
              </a:rPr>
              <a:t> u ordenador; a modo de ilustración, se le suele asociar por analogía como el "cerebro" de una computadora.</a:t>
            </a:r>
          </a:p>
          <a:p>
            <a:r>
              <a:rPr lang="es-ES" dirty="0" smtClean="0">
                <a:solidFill>
                  <a:schemeClr val="accent2">
                    <a:lumMod val="50000"/>
                  </a:schemeClr>
                </a:solidFill>
                <a:latin typeface="Algerian" pitchFamily="82" charset="0"/>
              </a:rPr>
              <a:t>El procesador es un </a:t>
            </a:r>
            <a:r>
              <a:rPr lang="es-ES" dirty="0" smtClean="0">
                <a:solidFill>
                  <a:schemeClr val="accent2">
                    <a:lumMod val="50000"/>
                  </a:schemeClr>
                </a:solidFill>
                <a:latin typeface="Algerian" pitchFamily="82" charset="0"/>
                <a:hlinkClick r:id="rId3" tooltip="Circuito integrado"/>
              </a:rPr>
              <a:t>circuito integrado</a:t>
            </a:r>
            <a:r>
              <a:rPr lang="es-ES" dirty="0" smtClean="0">
                <a:solidFill>
                  <a:schemeClr val="accent2">
                    <a:lumMod val="50000"/>
                  </a:schemeClr>
                </a:solidFill>
                <a:latin typeface="Algerian" pitchFamily="82" charset="0"/>
              </a:rPr>
              <a:t> constituido por millones de componentes electrónicos integrados. Constituye la </a:t>
            </a:r>
            <a:r>
              <a:rPr lang="es-ES" dirty="0" smtClean="0">
                <a:solidFill>
                  <a:schemeClr val="accent2">
                    <a:lumMod val="50000"/>
                  </a:schemeClr>
                </a:solidFill>
                <a:latin typeface="Algerian" pitchFamily="82" charset="0"/>
                <a:hlinkClick r:id="rId5" tooltip="Unidad central de procesamiento"/>
              </a:rPr>
              <a:t>unidad central de procesamiento</a:t>
            </a:r>
            <a:r>
              <a:rPr lang="es-ES" dirty="0" smtClean="0">
                <a:solidFill>
                  <a:schemeClr val="accent2">
                    <a:lumMod val="50000"/>
                  </a:schemeClr>
                </a:solidFill>
                <a:latin typeface="Algerian" pitchFamily="82" charset="0"/>
              </a:rPr>
              <a:t> (</a:t>
            </a:r>
            <a:r>
              <a:rPr lang="es-ES" i="1" dirty="0" smtClean="0">
                <a:solidFill>
                  <a:schemeClr val="accent2">
                    <a:lumMod val="50000"/>
                  </a:schemeClr>
                </a:solidFill>
                <a:latin typeface="Algerian" pitchFamily="82" charset="0"/>
              </a:rPr>
              <a:t>CPU</a:t>
            </a:r>
            <a:r>
              <a:rPr lang="es-ES" dirty="0" smtClean="0">
                <a:solidFill>
                  <a:schemeClr val="accent2">
                    <a:lumMod val="50000"/>
                  </a:schemeClr>
                </a:solidFill>
                <a:latin typeface="Algerian" pitchFamily="82" charset="0"/>
              </a:rPr>
              <a:t>) de un </a:t>
            </a:r>
            <a:r>
              <a:rPr lang="es-ES" dirty="0" smtClean="0">
                <a:solidFill>
                  <a:schemeClr val="accent2">
                    <a:lumMod val="50000"/>
                  </a:schemeClr>
                </a:solidFill>
                <a:latin typeface="Algerian" pitchFamily="82" charset="0"/>
                <a:hlinkClick r:id="rId6" tooltip="Computadora personal"/>
              </a:rPr>
              <a:t>PC</a:t>
            </a:r>
            <a:r>
              <a:rPr lang="es-ES" dirty="0" smtClean="0">
                <a:solidFill>
                  <a:schemeClr val="accent2">
                    <a:lumMod val="50000"/>
                  </a:schemeClr>
                </a:solidFill>
                <a:latin typeface="Algerian" pitchFamily="82" charset="0"/>
              </a:rPr>
              <a:t> catalogado como microcomputador.</a:t>
            </a:r>
            <a:endParaRPr lang="es-ES" dirty="0">
              <a:solidFill>
                <a:schemeClr val="accent2">
                  <a:lumMod val="50000"/>
                </a:schemeClr>
              </a:solidFill>
              <a:latin typeface="Algerian" pitchFamily="82" charset="0"/>
            </a:endParaRPr>
          </a:p>
        </p:txBody>
      </p:sp>
    </p:spTree>
  </p:cSld>
  <p:clrMapOvr>
    <a:masterClrMapping/>
  </p:clrMapOvr>
  <p:transition spd="med" advTm="5391">
    <p:newsflash/>
    <p:sndAc>
      <p:stSnd>
        <p:snd r:embed="rId2" name="chimes.wav"/>
      </p:stSnd>
    </p:sndAc>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Título"/>
          <p:cNvSpPr>
            <a:spLocks noGrp="1"/>
          </p:cNvSpPr>
          <p:nvPr>
            <p:ph type="title"/>
          </p:nvPr>
        </p:nvSpPr>
        <p:spPr/>
        <p:txBody>
          <a:bodyPr>
            <a:normAutofit fontScale="90000"/>
          </a:bodyPr>
          <a:lstStyle/>
          <a:p>
            <a:r>
              <a:rPr lang="es-ES" dirty="0" smtClean="0">
                <a:hlinkClick r:id="rId3" tooltip="Intel Pentium Pro"/>
              </a:rPr>
              <a:t>Intel Pentium Pro</a:t>
            </a:r>
            <a:r>
              <a:rPr lang="es-MX" dirty="0" smtClean="0"/>
              <a:t> </a:t>
            </a:r>
            <a:r>
              <a:rPr lang="es-ES" dirty="0" smtClean="0"/>
              <a:t/>
            </a:r>
            <a:br>
              <a:rPr lang="es-ES" dirty="0" smtClean="0"/>
            </a:br>
            <a:r>
              <a:rPr lang="es-ES" dirty="0" smtClean="0"/>
              <a:t/>
            </a:r>
            <a:br>
              <a:rPr lang="es-ES" dirty="0" smtClean="0"/>
            </a:br>
            <a:r>
              <a:rPr lang="es-ES" dirty="0" smtClean="0"/>
              <a:t/>
            </a:r>
            <a:br>
              <a:rPr lang="es-ES" dirty="0" smtClean="0"/>
            </a:br>
            <a:r>
              <a:rPr lang="es-ES" dirty="0" smtClean="0"/>
              <a:t/>
            </a:r>
            <a:br>
              <a:rPr lang="es-ES" dirty="0" smtClean="0"/>
            </a:br>
            <a:r>
              <a:rPr lang="es-ES" dirty="0" smtClean="0"/>
              <a:t/>
            </a:r>
            <a:br>
              <a:rPr lang="es-ES" dirty="0" smtClean="0"/>
            </a:br>
            <a:endParaRPr lang="es-ES" dirty="0"/>
          </a:p>
        </p:txBody>
      </p:sp>
      <p:pic>
        <p:nvPicPr>
          <p:cNvPr id="6" name="5 Marcador de posición de imagen" descr="http://upload.wikimedia.org/wikipedia/commons/thumb/6/64/Pentium3processor.jpg/200px-Pentium3processor.jpg">
            <a:hlinkClick r:id="rId4"/>
          </p:cNvPr>
          <p:cNvPicPr>
            <a:picLocks noGrp="1"/>
          </p:cNvPicPr>
          <p:nvPr>
            <p:ph type="pic" idx="1"/>
          </p:nvPr>
        </p:nvPicPr>
        <p:blipFill>
          <a:blip r:embed="rId5" cstate="print"/>
          <a:srcRect t="130" b="130"/>
          <a:stretch>
            <a:fillRect/>
          </a:stretch>
        </p:blipFill>
        <p:spPr bwMode="auto">
          <a:xfrm>
            <a:off x="1138237" y="2000240"/>
            <a:ext cx="3076573" cy="3860126"/>
          </a:xfrm>
          <a:prstGeom prst="rect">
            <a:avLst/>
          </a:prstGeom>
          <a:noFill/>
          <a:ln w="9525">
            <a:noFill/>
            <a:miter lim="800000"/>
            <a:headEnd/>
            <a:tailEnd/>
          </a:ln>
        </p:spPr>
      </p:pic>
      <p:sp>
        <p:nvSpPr>
          <p:cNvPr id="3" name="2 Marcador de texto"/>
          <p:cNvSpPr>
            <a:spLocks noGrp="1"/>
          </p:cNvSpPr>
          <p:nvPr>
            <p:ph type="body" sz="half" idx="2"/>
          </p:nvPr>
        </p:nvSpPr>
        <p:spPr>
          <a:xfrm>
            <a:off x="5389098" y="1412776"/>
            <a:ext cx="3429000" cy="5445224"/>
          </a:xfrm>
        </p:spPr>
        <p:txBody>
          <a:bodyPr>
            <a:normAutofit fontScale="55000" lnSpcReduction="20000"/>
          </a:bodyPr>
          <a:lstStyle/>
          <a:p>
            <a:r>
              <a:rPr lang="es-ES" sz="4000" dirty="0" smtClean="0">
                <a:latin typeface="Algerian" pitchFamily="82" charset="0"/>
              </a:rPr>
              <a:t>Lanzado al mercado para el otoño de 1995, el procesador Pentium Pro (profesional) se diseñó con una arquitectura de </a:t>
            </a:r>
            <a:r>
              <a:rPr lang="es-ES" sz="4000" u="sng" dirty="0" smtClean="0">
                <a:latin typeface="Algerian" pitchFamily="82" charset="0"/>
                <a:hlinkClick r:id="rId6" tooltip="32 bits"/>
              </a:rPr>
              <a:t>32 bits</a:t>
            </a:r>
            <a:r>
              <a:rPr lang="es-ES" sz="4000" dirty="0" smtClean="0">
                <a:latin typeface="Algerian" pitchFamily="82" charset="0"/>
              </a:rPr>
              <a:t>. Se usó en servidores y los programas y aplicaciones para estaciones de trabajo (de redes) impulsaron rápidamente su integración en las computadoras. El rendimiento del </a:t>
            </a:r>
          </a:p>
          <a:p>
            <a:pPr lvl="0"/>
            <a:endParaRPr lang="es-ES" dirty="0"/>
          </a:p>
        </p:txBody>
      </p:sp>
    </p:spTree>
  </p:cSld>
  <p:clrMapOvr>
    <a:masterClrMapping/>
  </p:clrMapOvr>
  <p:transition spd="med" advTm="5312">
    <p:newsflash/>
    <p:sndAc>
      <p:stSnd>
        <p:snd r:embed="rId2" name="chimes.wav"/>
      </p:stSnd>
    </p:sndAc>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lvl="0"/>
            <a:r>
              <a:rPr lang="es-ES" dirty="0" smtClean="0"/>
              <a:t>AMD-k6</a:t>
            </a:r>
            <a:r>
              <a:rPr lang="es-MX" dirty="0" smtClean="0"/>
              <a:t/>
            </a:r>
            <a:br>
              <a:rPr lang="es-MX" dirty="0" smtClean="0"/>
            </a:br>
            <a:r>
              <a:rPr lang="es-MX" dirty="0" smtClean="0"/>
              <a:t/>
            </a:r>
            <a:br>
              <a:rPr lang="es-MX" dirty="0" smtClean="0"/>
            </a:br>
            <a:r>
              <a:rPr lang="es-ES" dirty="0" smtClean="0"/>
              <a:t/>
            </a:r>
            <a:br>
              <a:rPr lang="es-ES" dirty="0" smtClean="0"/>
            </a:br>
            <a:endParaRPr lang="es-ES" dirty="0"/>
          </a:p>
        </p:txBody>
      </p:sp>
      <p:pic>
        <p:nvPicPr>
          <p:cNvPr id="5" name="4 Marcador de posición de imagen" descr="http://upload.wikimedia.org/wikipedia/commons/thumb/d/d7/AMD_K6-166ALR.jpg/200px-AMD_K6-166ALR.jpg">
            <a:hlinkClick r:id="rId3"/>
          </p:cNvPr>
          <p:cNvPicPr>
            <a:picLocks noGrp="1"/>
          </p:cNvPicPr>
          <p:nvPr>
            <p:ph type="pic" idx="1"/>
          </p:nvPr>
        </p:nvPicPr>
        <p:blipFill>
          <a:blip r:embed="rId4" cstate="print"/>
          <a:srcRect t="12597" b="12597"/>
          <a:stretch>
            <a:fillRect/>
          </a:stretch>
        </p:blipFill>
        <p:spPr bwMode="auto">
          <a:xfrm>
            <a:off x="1138237" y="2928934"/>
            <a:ext cx="3433763" cy="2931432"/>
          </a:xfrm>
          <a:prstGeom prst="rect">
            <a:avLst/>
          </a:prstGeom>
          <a:noFill/>
          <a:ln w="9525">
            <a:noFill/>
            <a:miter lim="800000"/>
            <a:headEnd/>
            <a:tailEnd/>
          </a:ln>
        </p:spPr>
      </p:pic>
      <p:sp>
        <p:nvSpPr>
          <p:cNvPr id="3" name="2 Marcador de texto"/>
          <p:cNvSpPr>
            <a:spLocks noGrp="1"/>
          </p:cNvSpPr>
          <p:nvPr>
            <p:ph type="body" sz="half" idx="2"/>
          </p:nvPr>
        </p:nvSpPr>
        <p:spPr>
          <a:xfrm>
            <a:off x="5389098" y="2060848"/>
            <a:ext cx="3429000" cy="4464496"/>
          </a:xfrm>
        </p:spPr>
        <p:txBody>
          <a:bodyPr>
            <a:normAutofit fontScale="77500" lnSpcReduction="20000"/>
          </a:bodyPr>
          <a:lstStyle/>
          <a:p>
            <a:r>
              <a:rPr lang="es-ES" sz="2800" dirty="0" smtClean="0">
                <a:latin typeface="Algerian" pitchFamily="82" charset="0"/>
              </a:rPr>
              <a:t>Procesadores fabricados por </a:t>
            </a:r>
            <a:r>
              <a:rPr lang="es-ES" sz="2800" dirty="0" smtClean="0">
                <a:latin typeface="Algerian" pitchFamily="82" charset="0"/>
                <a:hlinkClick r:id="rId5" tooltip="AMD"/>
              </a:rPr>
              <a:t>AMD</a:t>
            </a:r>
            <a:r>
              <a:rPr lang="es-ES" sz="2800" dirty="0" smtClean="0">
                <a:latin typeface="Algerian" pitchFamily="82" charset="0"/>
              </a:rPr>
              <a:t> 100% compatible con los códigos de Intel de ese momento, llamados "clones" de Intel, llegaron incluso a superar la frecuencia de reloj de los procesadores de Intel y a precios significativamente menores. Aquí se incluyen las series Am286, Am386, Am486 y Am586.</a:t>
            </a:r>
          </a:p>
          <a:p>
            <a:endParaRPr lang="es-ES" dirty="0"/>
          </a:p>
        </p:txBody>
      </p:sp>
    </p:spTree>
  </p:cSld>
  <p:clrMapOvr>
    <a:masterClrMapping/>
  </p:clrMapOvr>
  <p:transition spd="med" advTm="5156">
    <p:newsflash/>
    <p:sndAc>
      <p:stSnd>
        <p:snd r:embed="rId2" name="chimes.wav"/>
      </p:stSnd>
    </p:sndAc>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lvl="0"/>
            <a:r>
              <a:rPr lang="es-ES" dirty="0" smtClean="0">
                <a:hlinkClick r:id="rId3" tooltip="Intel 80486"/>
              </a:rPr>
              <a:t>Intel 80486</a:t>
            </a:r>
            <a:r>
              <a:rPr lang="es-MX" dirty="0" smtClean="0"/>
              <a:t> </a:t>
            </a:r>
            <a:r>
              <a:rPr lang="es-ES" dirty="0" smtClean="0"/>
              <a:t/>
            </a:r>
            <a:br>
              <a:rPr lang="es-ES" dirty="0" smtClean="0"/>
            </a:br>
            <a:r>
              <a:rPr lang="es-ES" dirty="0" smtClean="0"/>
              <a:t/>
            </a:r>
            <a:br>
              <a:rPr lang="es-ES" dirty="0" smtClean="0"/>
            </a:br>
            <a:r>
              <a:rPr lang="es-ES" dirty="0" smtClean="0"/>
              <a:t/>
            </a:r>
            <a:br>
              <a:rPr lang="es-ES" dirty="0" smtClean="0"/>
            </a:br>
            <a:endParaRPr lang="es-ES" dirty="0"/>
          </a:p>
        </p:txBody>
      </p:sp>
      <p:pic>
        <p:nvPicPr>
          <p:cNvPr id="5" name="4 Marcador de posición de imagen" descr="http://upload.wikimedia.org/wikipedia/commons/thumb/6/61/Intel_80486sx.jpg/200px-Intel_80486sx.jpg">
            <a:hlinkClick r:id="rId4"/>
          </p:cNvPr>
          <p:cNvPicPr>
            <a:picLocks noGrp="1"/>
          </p:cNvPicPr>
          <p:nvPr>
            <p:ph type="pic" idx="1"/>
          </p:nvPr>
        </p:nvPicPr>
        <p:blipFill>
          <a:blip r:embed="rId5" cstate="print"/>
          <a:srcRect t="3247" b="3247"/>
          <a:stretch>
            <a:fillRect/>
          </a:stretch>
        </p:blipFill>
        <p:spPr bwMode="auto">
          <a:xfrm>
            <a:off x="785786" y="1785926"/>
            <a:ext cx="3576639" cy="2859994"/>
          </a:xfrm>
          <a:prstGeom prst="rect">
            <a:avLst/>
          </a:prstGeom>
          <a:noFill/>
          <a:ln w="9525">
            <a:noFill/>
            <a:miter lim="800000"/>
            <a:headEnd/>
            <a:tailEnd/>
          </a:ln>
        </p:spPr>
      </p:pic>
      <p:sp>
        <p:nvSpPr>
          <p:cNvPr id="3" name="2 Marcador de texto"/>
          <p:cNvSpPr>
            <a:spLocks noGrp="1"/>
          </p:cNvSpPr>
          <p:nvPr>
            <p:ph type="body" sz="half" idx="2"/>
          </p:nvPr>
        </p:nvSpPr>
        <p:spPr>
          <a:xfrm>
            <a:off x="4786314" y="1071546"/>
            <a:ext cx="3995936" cy="4221088"/>
          </a:xfrm>
        </p:spPr>
        <p:txBody>
          <a:bodyPr>
            <a:normAutofit fontScale="47500" lnSpcReduction="20000"/>
          </a:bodyPr>
          <a:lstStyle/>
          <a:p>
            <a:r>
              <a:rPr lang="es-ES" sz="3000" dirty="0" smtClean="0">
                <a:latin typeface="Algerian" pitchFamily="82" charset="0"/>
              </a:rPr>
              <a:t>La generación 486 realmente significó </a:t>
            </a:r>
            <a:r>
              <a:rPr lang="es-ES" sz="3000" i="1" dirty="0" smtClean="0">
                <a:latin typeface="Algerian" pitchFamily="82" charset="0"/>
              </a:rPr>
              <a:t>contar con una computadora personal de prestaciones avanzadas, entre ellas, un conjunto de instrucciones optimizado, una </a:t>
            </a:r>
            <a:r>
              <a:rPr lang="es-ES" sz="3000" i="1" dirty="0" smtClean="0">
                <a:latin typeface="Algerian" pitchFamily="82" charset="0"/>
                <a:hlinkClick r:id="rId6" tooltip="Unidad de coma flotante"/>
              </a:rPr>
              <a:t>unidad de coma flotante</a:t>
            </a:r>
            <a:r>
              <a:rPr lang="es-ES" sz="3000" i="1" dirty="0" smtClean="0">
                <a:latin typeface="Algerian" pitchFamily="82" charset="0"/>
              </a:rPr>
              <a:t> o FPU, una unidad de interfaz de bus mejorada y una memoria </a:t>
            </a:r>
            <a:r>
              <a:rPr lang="es-ES" sz="3000" i="1" dirty="0" smtClean="0">
                <a:latin typeface="Algerian" pitchFamily="82" charset="0"/>
                <a:hlinkClick r:id="rId7" tooltip="Cache"/>
              </a:rPr>
              <a:t>caché</a:t>
            </a:r>
            <a:r>
              <a:rPr lang="es-ES" sz="3000" i="1" dirty="0" smtClean="0">
                <a:latin typeface="Algerian" pitchFamily="82" charset="0"/>
              </a:rPr>
              <a:t> unificada, todo ello integrado en el propio chip del microprocesador. Estas mejoras hicieron que los i486 fueran el doble de rápidos que el par i386 - i387 operando a la misma </a:t>
            </a:r>
            <a:r>
              <a:rPr lang="es-ES" sz="3000" i="1" dirty="0" smtClean="0">
                <a:latin typeface="Algerian" pitchFamily="82" charset="0"/>
                <a:hlinkClick r:id="rId8" tooltip="Frecuencia de reloj"/>
              </a:rPr>
              <a:t>frecuencia de reloj</a:t>
            </a:r>
            <a:r>
              <a:rPr lang="es-ES" sz="3000" i="1" dirty="0" smtClean="0">
                <a:latin typeface="Algerian" pitchFamily="82" charset="0"/>
              </a:rPr>
              <a:t>. El procesador Intel 486 fue el primero en ofrecer un </a:t>
            </a:r>
            <a:r>
              <a:rPr lang="es-ES" sz="3000" i="1" dirty="0" smtClean="0">
                <a:latin typeface="Algerian" pitchFamily="82" charset="0"/>
                <a:hlinkClick r:id="rId9" tooltip="Coprocesador"/>
              </a:rPr>
              <a:t>coprocesador</a:t>
            </a:r>
            <a:r>
              <a:rPr lang="es-ES" sz="3000" i="1" dirty="0" smtClean="0">
                <a:latin typeface="Algerian" pitchFamily="82" charset="0"/>
              </a:rPr>
              <a:t> matemático o FPU integrado; con él que se aceleraron notablemente las operaciones de cálculo. Usando una unidad FPU las operaciones matemáticas más complejas son realizadas por el coprocesador de manera prácticamente independiente a la función del procesador principal.</a:t>
            </a:r>
          </a:p>
          <a:p>
            <a:endParaRPr lang="es-ES" i="1" dirty="0"/>
          </a:p>
        </p:txBody>
      </p:sp>
    </p:spTree>
  </p:cSld>
  <p:clrMapOvr>
    <a:masterClrMapping/>
  </p:clrMapOvr>
  <p:transition spd="med" advTm="5625">
    <p:newsflash/>
    <p:sndAc>
      <p:stSnd>
        <p:snd r:embed="rId2" name="chimes.wav"/>
      </p:stSnd>
    </p:sndAc>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lvl="0"/>
            <a:r>
              <a:rPr lang="es-ES" dirty="0" smtClean="0">
                <a:hlinkClick r:id="rId3" tooltip="Intel 80286"/>
              </a:rPr>
              <a:t>Intel 80286</a:t>
            </a:r>
            <a:r>
              <a:rPr lang="es-MX" dirty="0" smtClean="0"/>
              <a:t> </a:t>
            </a:r>
            <a:br>
              <a:rPr lang="es-MX" dirty="0" smtClean="0"/>
            </a:br>
            <a:r>
              <a:rPr lang="es-MX" dirty="0" smtClean="0"/>
              <a:t/>
            </a:r>
            <a:br>
              <a:rPr lang="es-MX" dirty="0" smtClean="0"/>
            </a:br>
            <a:r>
              <a:rPr lang="es-ES" dirty="0" smtClean="0"/>
              <a:t/>
            </a:r>
            <a:br>
              <a:rPr lang="es-ES" dirty="0" smtClean="0"/>
            </a:br>
            <a:endParaRPr lang="es-ES" dirty="0"/>
          </a:p>
        </p:txBody>
      </p:sp>
      <p:pic>
        <p:nvPicPr>
          <p:cNvPr id="5" name="4 Marcador de posición de imagen" descr="http://upload.wikimedia.org/wikipedia/commons/thumb/f/f1/Intel_80286_68pin_plastic_10mhz_2007_03_27.jpg/200px-Intel_80286_68pin_plastic_10mhz_2007_03_27.jpg">
            <a:hlinkClick r:id="rId4"/>
          </p:cNvPr>
          <p:cNvPicPr>
            <a:picLocks noGrp="1"/>
          </p:cNvPicPr>
          <p:nvPr>
            <p:ph type="pic" idx="1"/>
          </p:nvPr>
        </p:nvPicPr>
        <p:blipFill>
          <a:blip r:embed="rId5" cstate="print"/>
          <a:srcRect l="16737" r="16737"/>
          <a:stretch>
            <a:fillRect/>
          </a:stretch>
        </p:blipFill>
        <p:spPr bwMode="auto">
          <a:xfrm>
            <a:off x="611560" y="1196752"/>
            <a:ext cx="4206240" cy="4206240"/>
          </a:xfrm>
          <a:prstGeom prst="rect">
            <a:avLst/>
          </a:prstGeom>
          <a:noFill/>
          <a:ln w="9525">
            <a:noFill/>
            <a:miter lim="800000"/>
            <a:headEnd/>
            <a:tailEnd/>
          </a:ln>
        </p:spPr>
      </p:pic>
      <p:sp>
        <p:nvSpPr>
          <p:cNvPr id="3" name="2 Marcador de texto"/>
          <p:cNvSpPr>
            <a:spLocks noGrp="1"/>
          </p:cNvSpPr>
          <p:nvPr>
            <p:ph type="body" sz="half" idx="2"/>
          </p:nvPr>
        </p:nvSpPr>
        <p:spPr>
          <a:xfrm>
            <a:off x="5389098" y="1988840"/>
            <a:ext cx="3429000" cy="4608512"/>
          </a:xfrm>
        </p:spPr>
        <p:txBody>
          <a:bodyPr>
            <a:normAutofit fontScale="70000" lnSpcReduction="20000"/>
          </a:bodyPr>
          <a:lstStyle/>
          <a:p>
            <a:r>
              <a:rPr lang="es-ES" sz="2800" dirty="0" smtClean="0">
                <a:latin typeface="Algerian" pitchFamily="82" charset="0"/>
              </a:rPr>
              <a:t>El 80286, popularmente conocido como 286, fue el primer procesador de Intel que podría ejecutar todo el software escrito para su predecesor. Esta compatibilidad del software sigue siendo un sello de la familia de microprocesadores de Intel. Luego de 6 años de su introducción, había un estimado de 15 millones de PC basadas en el 286, instaladas alrededor del mundo.</a:t>
            </a:r>
          </a:p>
          <a:p>
            <a:endParaRPr lang="es-ES" dirty="0"/>
          </a:p>
        </p:txBody>
      </p:sp>
    </p:spTree>
  </p:cSld>
  <p:clrMapOvr>
    <a:masterClrMapping/>
  </p:clrMapOvr>
  <p:transition spd="med" advTm="5437">
    <p:newsflash/>
    <p:sndAc>
      <p:stSnd>
        <p:snd r:embed="rId2" name="chimes.wav"/>
      </p:stSnd>
    </p:sndAc>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lvl="0"/>
            <a:r>
              <a:rPr lang="es-ES" dirty="0" smtClean="0">
                <a:hlinkClick r:id="rId3" tooltip="PowerPC"/>
              </a:rPr>
              <a:t>PowerPC</a:t>
            </a:r>
            <a:r>
              <a:rPr lang="es-ES" dirty="0" smtClean="0"/>
              <a:t> 601 </a:t>
            </a:r>
            <a:br>
              <a:rPr lang="es-ES" dirty="0" smtClean="0"/>
            </a:br>
            <a:r>
              <a:rPr lang="es-ES" dirty="0" smtClean="0"/>
              <a:t/>
            </a:r>
            <a:br>
              <a:rPr lang="es-ES" dirty="0" smtClean="0"/>
            </a:br>
            <a:r>
              <a:rPr lang="es-ES" dirty="0" smtClean="0"/>
              <a:t/>
            </a:r>
            <a:br>
              <a:rPr lang="es-ES" dirty="0" smtClean="0"/>
            </a:br>
            <a:endParaRPr lang="es-ES" dirty="0"/>
          </a:p>
        </p:txBody>
      </p:sp>
      <p:pic>
        <p:nvPicPr>
          <p:cNvPr id="5" name="4 Marcador de posición de imagen" descr="http://upload.wikimedia.org/wikipedia/commons/thumb/7/7d/IBM_PowerPC601_PPC601FD-080-2_top.jpg/200px-IBM_PowerPC601_PPC601FD-080-2_top.jpg">
            <a:hlinkClick r:id="rId4"/>
          </p:cNvPr>
          <p:cNvPicPr>
            <a:picLocks noGrp="1"/>
          </p:cNvPicPr>
          <p:nvPr>
            <p:ph type="pic" idx="1"/>
          </p:nvPr>
        </p:nvPicPr>
        <p:blipFill>
          <a:blip r:embed="rId5" cstate="print"/>
          <a:srcRect t="12597" b="12597"/>
          <a:stretch>
            <a:fillRect/>
          </a:stretch>
        </p:blipFill>
        <p:spPr bwMode="auto">
          <a:xfrm>
            <a:off x="1138237" y="2071678"/>
            <a:ext cx="3290887" cy="3788688"/>
          </a:xfrm>
          <a:prstGeom prst="rect">
            <a:avLst/>
          </a:prstGeom>
          <a:noFill/>
          <a:ln w="9525">
            <a:noFill/>
            <a:miter lim="800000"/>
            <a:headEnd/>
            <a:tailEnd/>
          </a:ln>
        </p:spPr>
      </p:pic>
      <p:sp>
        <p:nvSpPr>
          <p:cNvPr id="3" name="2 Marcador de texto"/>
          <p:cNvSpPr>
            <a:spLocks noGrp="1"/>
          </p:cNvSpPr>
          <p:nvPr>
            <p:ph type="body" sz="half" idx="2"/>
          </p:nvPr>
        </p:nvSpPr>
        <p:spPr>
          <a:xfrm>
            <a:off x="5389098" y="785794"/>
            <a:ext cx="3754902" cy="4929222"/>
          </a:xfrm>
        </p:spPr>
        <p:txBody>
          <a:bodyPr>
            <a:normAutofit fontScale="55000" lnSpcReduction="20000"/>
          </a:bodyPr>
          <a:lstStyle/>
          <a:p>
            <a:r>
              <a:rPr lang="es-ES" sz="2800" dirty="0" smtClean="0">
                <a:latin typeface="Algerian" pitchFamily="82" charset="0"/>
              </a:rPr>
              <a:t>Es un procesador de tecnología </a:t>
            </a:r>
            <a:r>
              <a:rPr lang="es-ES" sz="2800" dirty="0" smtClean="0">
                <a:latin typeface="Algerian" pitchFamily="82" charset="0"/>
                <a:hlinkClick r:id="rId6" tooltip="RISC"/>
              </a:rPr>
              <a:t>RISC</a:t>
            </a:r>
            <a:r>
              <a:rPr lang="es-ES" sz="2800" dirty="0" smtClean="0">
                <a:latin typeface="Algerian" pitchFamily="82" charset="0"/>
              </a:rPr>
              <a:t> de 32 bits, en 50 y 66MHz. En su diseño utilizaron la interfaz de bus del Motorola 88110. En </a:t>
            </a:r>
            <a:r>
              <a:rPr lang="es-ES" sz="2800" dirty="0" smtClean="0">
                <a:latin typeface="Algerian" pitchFamily="82" charset="0"/>
                <a:hlinkClick r:id="rId7" tooltip="1991"/>
              </a:rPr>
              <a:t>1991</a:t>
            </a:r>
            <a:r>
              <a:rPr lang="es-ES" sz="2800" dirty="0" smtClean="0">
                <a:latin typeface="Algerian" pitchFamily="82" charset="0"/>
              </a:rPr>
              <a:t>, </a:t>
            </a:r>
            <a:r>
              <a:rPr lang="es-ES" sz="2800" dirty="0" smtClean="0">
                <a:latin typeface="Algerian" pitchFamily="82" charset="0"/>
                <a:hlinkClick r:id="rId8" tooltip="IBM"/>
              </a:rPr>
              <a:t>IBM</a:t>
            </a:r>
            <a:r>
              <a:rPr lang="es-ES" sz="2800" dirty="0" smtClean="0">
                <a:latin typeface="Algerian" pitchFamily="82" charset="0"/>
              </a:rPr>
              <a:t> busca una alianza con </a:t>
            </a:r>
            <a:r>
              <a:rPr lang="es-ES" sz="2800" dirty="0" smtClean="0">
                <a:latin typeface="Algerian" pitchFamily="82" charset="0"/>
                <a:hlinkClick r:id="rId9" tooltip="Apple"/>
              </a:rPr>
              <a:t>Apple</a:t>
            </a:r>
            <a:r>
              <a:rPr lang="es-ES" sz="2800" dirty="0" smtClean="0">
                <a:latin typeface="Algerian" pitchFamily="82" charset="0"/>
              </a:rPr>
              <a:t> y Motorola para impulsar la creación de este microprocesador, surge la alianza AIM (Apple, IBM y Motorola) cuyo objetivo fue quitar el dominio que </a:t>
            </a:r>
            <a:r>
              <a:rPr lang="es-ES" sz="2800" dirty="0" smtClean="0">
                <a:latin typeface="Algerian" pitchFamily="82" charset="0"/>
                <a:hlinkClick r:id="rId10" tooltip="Microsoft"/>
              </a:rPr>
              <a:t>Microsoft</a:t>
            </a:r>
            <a:r>
              <a:rPr lang="es-ES" sz="2800" dirty="0" smtClean="0">
                <a:latin typeface="Algerian" pitchFamily="82" charset="0"/>
              </a:rPr>
              <a:t> e Intel tenían en sistemas basados en los 80386 y 80486. </a:t>
            </a:r>
            <a:r>
              <a:rPr lang="es-ES" sz="2800" b="1" dirty="0" smtClean="0">
                <a:latin typeface="Algerian" pitchFamily="82" charset="0"/>
              </a:rPr>
              <a:t>PowerPC</a:t>
            </a:r>
            <a:r>
              <a:rPr lang="es-ES" sz="2800" dirty="0" smtClean="0">
                <a:latin typeface="Algerian" pitchFamily="82" charset="0"/>
              </a:rPr>
              <a:t> (abreviada PPC o MPC) es el nombre original de la familia de procesadores de arquitectura de tipo RISC, que fue desarrollada por la alinza AIM. Los procesadores de esta familia son utilizados principalmente en computadores </a:t>
            </a:r>
            <a:r>
              <a:rPr lang="es-ES" sz="2800" dirty="0" smtClean="0">
                <a:latin typeface="Algerian" pitchFamily="82" charset="0"/>
                <a:hlinkClick r:id="rId11" tooltip="Macintosh"/>
              </a:rPr>
              <a:t>Macintosh</a:t>
            </a:r>
            <a:r>
              <a:rPr lang="es-ES" sz="2800" dirty="0" smtClean="0">
                <a:latin typeface="Algerian" pitchFamily="82" charset="0"/>
              </a:rPr>
              <a:t> de </a:t>
            </a:r>
            <a:r>
              <a:rPr lang="es-ES" sz="2800" dirty="0" smtClean="0">
                <a:latin typeface="Algerian" pitchFamily="82" charset="0"/>
                <a:hlinkClick r:id="rId12" tooltip="Apple Computer"/>
              </a:rPr>
              <a:t>Apple Computer</a:t>
            </a:r>
            <a:r>
              <a:rPr lang="es-ES" sz="2800" dirty="0" smtClean="0">
                <a:latin typeface="Algerian" pitchFamily="82" charset="0"/>
              </a:rPr>
              <a:t> y su alto rendimiento se debe fuertemente a su arquitectura tipo RISC.</a:t>
            </a:r>
          </a:p>
          <a:p>
            <a:endParaRPr lang="es-ES" dirty="0"/>
          </a:p>
        </p:txBody>
      </p:sp>
    </p:spTree>
  </p:cSld>
  <p:clrMapOvr>
    <a:masterClrMapping/>
  </p:clrMapOvr>
  <p:transition spd="med" advTm="5234">
    <p:newsflash/>
    <p:sndAc>
      <p:stSnd>
        <p:snd r:embed="rId2" name="chimes.wav"/>
      </p:stSnd>
    </p:sndAc>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a:xfrm>
            <a:off x="5292080" y="1268760"/>
            <a:ext cx="3429000" cy="648072"/>
          </a:xfrm>
        </p:spPr>
        <p:txBody>
          <a:bodyPr>
            <a:normAutofit fontScale="90000"/>
          </a:bodyPr>
          <a:lstStyle/>
          <a:p>
            <a:r>
              <a:rPr lang="es-ES" sz="4400" dirty="0" smtClean="0"/>
              <a:t>placa base</a:t>
            </a:r>
            <a:br>
              <a:rPr lang="es-ES" sz="4400" dirty="0" smtClean="0"/>
            </a:br>
            <a:r>
              <a:rPr lang="es-ES" dirty="0" smtClean="0"/>
              <a:t/>
            </a:r>
            <a:br>
              <a:rPr lang="es-ES" dirty="0" smtClean="0"/>
            </a:br>
            <a:endParaRPr lang="es-ES" dirty="0"/>
          </a:p>
        </p:txBody>
      </p:sp>
      <p:sp>
        <p:nvSpPr>
          <p:cNvPr id="5" name="4 Marcador de posición de imagen"/>
          <p:cNvSpPr>
            <a:spLocks noGrp="1"/>
          </p:cNvSpPr>
          <p:nvPr>
            <p:ph type="pic" idx="1"/>
          </p:nvPr>
        </p:nvSpPr>
        <p:spPr/>
      </p:sp>
      <p:sp>
        <p:nvSpPr>
          <p:cNvPr id="6" name="5 Marcador de texto"/>
          <p:cNvSpPr>
            <a:spLocks noGrp="1"/>
          </p:cNvSpPr>
          <p:nvPr>
            <p:ph type="body" sz="half" idx="2"/>
          </p:nvPr>
        </p:nvSpPr>
        <p:spPr>
          <a:xfrm>
            <a:off x="1214414" y="428604"/>
            <a:ext cx="7286676" cy="5214974"/>
          </a:xfrm>
        </p:spPr>
        <p:txBody>
          <a:bodyPr>
            <a:normAutofit fontScale="40000" lnSpcReduction="20000"/>
          </a:bodyPr>
          <a:lstStyle/>
          <a:p>
            <a:pPr algn="ctr"/>
            <a:r>
              <a:rPr lang="es-ES" sz="5600" dirty="0" smtClean="0">
                <a:latin typeface="Algerian" pitchFamily="82" charset="0"/>
              </a:rPr>
              <a:t>es una placa de </a:t>
            </a:r>
            <a:r>
              <a:rPr lang="es-ES" sz="5600" dirty="0" smtClean="0">
                <a:latin typeface="Algerian" pitchFamily="82" charset="0"/>
                <a:hlinkClick r:id="rId3" tooltip="Circuito impreso"/>
              </a:rPr>
              <a:t>circuito impreso</a:t>
            </a:r>
            <a:r>
              <a:rPr lang="es-ES" sz="5600" dirty="0" smtClean="0">
                <a:latin typeface="Algerian" pitchFamily="82" charset="0"/>
              </a:rPr>
              <a:t> a la que se conectan los componentes que constituyen la </a:t>
            </a:r>
            <a:r>
              <a:rPr lang="es-ES" sz="5600" dirty="0" smtClean="0">
                <a:latin typeface="Algerian" pitchFamily="82" charset="0"/>
                <a:hlinkClick r:id="rId4" tooltip="Computadora"/>
              </a:rPr>
              <a:t>computadora</a:t>
            </a:r>
            <a:r>
              <a:rPr lang="es-ES" sz="5600" dirty="0" smtClean="0">
                <a:latin typeface="Algerian" pitchFamily="82" charset="0"/>
              </a:rPr>
              <a:t> u ordenador. Tiene instalados una serie de </a:t>
            </a:r>
            <a:r>
              <a:rPr lang="es-ES" sz="5600" dirty="0" smtClean="0">
                <a:latin typeface="Algerian" pitchFamily="82" charset="0"/>
                <a:hlinkClick r:id="rId5" tooltip="Circuito integrado"/>
              </a:rPr>
              <a:t>circuitos integrados</a:t>
            </a:r>
            <a:r>
              <a:rPr lang="es-ES" sz="5600" dirty="0" smtClean="0">
                <a:latin typeface="Algerian" pitchFamily="82" charset="0"/>
              </a:rPr>
              <a:t>, entre los que se encuentra el </a:t>
            </a:r>
            <a:r>
              <a:rPr lang="es-ES" sz="5600" i="1" dirty="0" smtClean="0">
                <a:latin typeface="Algerian" pitchFamily="82" charset="0"/>
                <a:hlinkClick r:id="rId6" tooltip="Circuito integrado auxiliar"/>
              </a:rPr>
              <a:t>chipset</a:t>
            </a:r>
            <a:r>
              <a:rPr lang="es-ES" sz="5600" dirty="0" smtClean="0">
                <a:latin typeface="Algerian" pitchFamily="82" charset="0"/>
              </a:rPr>
              <a:t>, que sirve como centro de conexión entre el </a:t>
            </a:r>
            <a:r>
              <a:rPr lang="es-ES" sz="5600" dirty="0" smtClean="0">
                <a:latin typeface="Algerian" pitchFamily="82" charset="0"/>
                <a:hlinkClick r:id="rId7" tooltip="Microprocesador"/>
              </a:rPr>
              <a:t>microprocesador</a:t>
            </a:r>
            <a:r>
              <a:rPr lang="es-ES" sz="5600" dirty="0" smtClean="0">
                <a:latin typeface="Algerian" pitchFamily="82" charset="0"/>
              </a:rPr>
              <a:t>, la </a:t>
            </a:r>
            <a:r>
              <a:rPr lang="es-ES" sz="5600" dirty="0" smtClean="0">
                <a:latin typeface="Algerian" pitchFamily="82" charset="0"/>
                <a:hlinkClick r:id="rId8" tooltip="Memoria de acceso aleatorio"/>
              </a:rPr>
              <a:t>memoria de acceso aleatorio</a:t>
            </a:r>
            <a:r>
              <a:rPr lang="es-ES" sz="5600" dirty="0" smtClean="0">
                <a:latin typeface="Algerian" pitchFamily="82" charset="0"/>
              </a:rPr>
              <a:t> (RAM), las </a:t>
            </a:r>
            <a:r>
              <a:rPr lang="es-ES" sz="5600" dirty="0" smtClean="0">
                <a:latin typeface="Algerian" pitchFamily="82" charset="0"/>
                <a:hlinkClick r:id="rId9" tooltip="Ranura de expansión"/>
              </a:rPr>
              <a:t>ranuras de expansión</a:t>
            </a:r>
            <a:r>
              <a:rPr lang="es-ES" sz="5600" dirty="0" smtClean="0">
                <a:latin typeface="Algerian" pitchFamily="82" charset="0"/>
              </a:rPr>
              <a:t> y otros dispositivos.</a:t>
            </a:r>
          </a:p>
          <a:p>
            <a:pPr algn="ctr"/>
            <a:r>
              <a:rPr lang="es-ES" sz="5600" dirty="0" smtClean="0">
                <a:latin typeface="Algerian" pitchFamily="82" charset="0"/>
              </a:rPr>
              <a:t>Va instalada dentro de una caja o gabinete que por lo general está hecha de chapa y tiene un panel para conectar dispositivos externos y muchos conectores internos y zócalos para instalar componentes dentro de la caja.</a:t>
            </a:r>
          </a:p>
          <a:p>
            <a:pPr algn="ctr"/>
            <a:r>
              <a:rPr lang="es-ES" sz="5600" dirty="0" smtClean="0">
                <a:latin typeface="Algerian" pitchFamily="82" charset="0"/>
              </a:rPr>
              <a:t>La placa base, además, incluye un </a:t>
            </a:r>
            <a:r>
              <a:rPr lang="es-ES" sz="5600" dirty="0" smtClean="0">
                <a:latin typeface="Algerian" pitchFamily="82" charset="0"/>
                <a:hlinkClick r:id="rId10" tooltip="Firmware"/>
              </a:rPr>
              <a:t>firmware</a:t>
            </a:r>
            <a:r>
              <a:rPr lang="es-ES" sz="5600" dirty="0" smtClean="0">
                <a:latin typeface="Algerian" pitchFamily="82" charset="0"/>
              </a:rPr>
              <a:t> llamado </a:t>
            </a:r>
            <a:r>
              <a:rPr lang="es-ES" sz="5600" dirty="0" smtClean="0">
                <a:latin typeface="Algerian" pitchFamily="82" charset="0"/>
                <a:hlinkClick r:id="rId11" tooltip="BIOS"/>
              </a:rPr>
              <a:t>BIOS</a:t>
            </a:r>
            <a:r>
              <a:rPr lang="es-ES" sz="5600" dirty="0" smtClean="0">
                <a:latin typeface="Algerian" pitchFamily="82" charset="0"/>
              </a:rPr>
              <a:t>, que le permite realizar las funcionalidades básicas, como pruebas de los dispositivos, vídeo y manejo del </a:t>
            </a:r>
            <a:r>
              <a:rPr lang="es-ES" sz="5600" dirty="0" smtClean="0">
                <a:latin typeface="Algerian" pitchFamily="82" charset="0"/>
                <a:hlinkClick r:id="rId12" tooltip="Teclado (informática)"/>
              </a:rPr>
              <a:t>teclado</a:t>
            </a:r>
            <a:r>
              <a:rPr lang="es-ES" sz="5600" dirty="0" smtClean="0">
                <a:latin typeface="Algerian" pitchFamily="82" charset="0"/>
              </a:rPr>
              <a:t>, reconocimiento de dispositivos y carga del </a:t>
            </a:r>
            <a:r>
              <a:rPr lang="es-ES" sz="5600" dirty="0" smtClean="0">
                <a:latin typeface="Algerian" pitchFamily="82" charset="0"/>
                <a:hlinkClick r:id="rId13" tooltip="Sistema operativo"/>
              </a:rPr>
              <a:t>sistema operativo</a:t>
            </a:r>
            <a:r>
              <a:rPr lang="es-ES" sz="5600" dirty="0" smtClean="0">
                <a:latin typeface="Algerian" pitchFamily="82" charset="0"/>
              </a:rPr>
              <a:t>.</a:t>
            </a:r>
          </a:p>
          <a:p>
            <a:endParaRPr lang="es-ES" dirty="0"/>
          </a:p>
        </p:txBody>
      </p:sp>
    </p:spTree>
  </p:cSld>
  <p:clrMapOvr>
    <a:masterClrMapping/>
  </p:clrMapOvr>
  <p:transition spd="med" advTm="5234">
    <p:newsflash/>
    <p:sndAc>
      <p:stSnd>
        <p:snd r:embed="rId2" name="chimes.wav"/>
      </p:stSnd>
    </p:sndAc>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ío">
  <a:themeElements>
    <a:clrScheme name="Brío">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Brío">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Brío">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283</TotalTime>
  <Words>3140</Words>
  <Application>Microsoft Office PowerPoint</Application>
  <PresentationFormat>Presentación en pantalla (4:3)</PresentationFormat>
  <Paragraphs>114</Paragraphs>
  <Slides>28</Slides>
  <Notes>1</Notes>
  <HiddenSlides>0</HiddenSlides>
  <MMClips>1</MMClips>
  <ScaleCrop>false</ScaleCrop>
  <HeadingPairs>
    <vt:vector size="4" baseType="variant">
      <vt:variant>
        <vt:lpstr>Tema</vt:lpstr>
      </vt:variant>
      <vt:variant>
        <vt:i4>1</vt:i4>
      </vt:variant>
      <vt:variant>
        <vt:lpstr>Títulos de diapositiva</vt:lpstr>
      </vt:variant>
      <vt:variant>
        <vt:i4>28</vt:i4>
      </vt:variant>
    </vt:vector>
  </HeadingPairs>
  <TitlesOfParts>
    <vt:vector size="29" baseType="lpstr">
      <vt:lpstr>Brío</vt:lpstr>
      <vt:lpstr>            colegio de Educación Profesional Técnica plantel don Juan Osorio López conalep 058 componentes de equipo de computo    </vt:lpstr>
      <vt:lpstr>¨¨Componentes de equipo de computo^^</vt:lpstr>
      <vt:lpstr>microprocesador</vt:lpstr>
      <vt:lpstr>Intel Pentium Pro      </vt:lpstr>
      <vt:lpstr>AMD-k6   </vt:lpstr>
      <vt:lpstr>Intel 80486    </vt:lpstr>
      <vt:lpstr>Intel 80286    </vt:lpstr>
      <vt:lpstr>PowerPC 601    </vt:lpstr>
      <vt:lpstr>placa base  </vt:lpstr>
      <vt:lpstr>Placa base </vt:lpstr>
      <vt:lpstr>Tipos de bus </vt:lpstr>
      <vt:lpstr>Placa multiprocesador     </vt:lpstr>
      <vt:lpstr>Tipos de placas  </vt:lpstr>
      <vt:lpstr>  disco duro   </vt:lpstr>
      <vt:lpstr>Estructura física    </vt:lpstr>
      <vt:lpstr>Interior del disco duro    </vt:lpstr>
      <vt:lpstr>Diapositiva 17</vt:lpstr>
      <vt:lpstr>Cabezal del disco   </vt:lpstr>
      <vt:lpstr>Funcionamiento mecánico </vt:lpstr>
      <vt:lpstr>Memoria RAM   </vt:lpstr>
      <vt:lpstr>Tipos de memorias RAM     </vt:lpstr>
      <vt:lpstr>Memoria RAM </vt:lpstr>
      <vt:lpstr>Tipos de edo-ram </vt:lpstr>
      <vt:lpstr>Diapositiva 24</vt:lpstr>
      <vt:lpstr>Modulo de memoria RAM   </vt:lpstr>
      <vt:lpstr>Definición de cable sata   </vt:lpstr>
      <vt:lpstr>Faja FDD o de disquetera   </vt:lpstr>
      <vt:lpstr>Diapositiva 28</vt:lpstr>
    </vt:vector>
  </TitlesOfParts>
  <Company>eMachines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de Educación Profesional Técnica plantel Colegiodon juan osorio lopez conalep 058     </dc:title>
  <dc:creator>Valued eMachines Customer</dc:creator>
  <cp:lastModifiedBy>admin</cp:lastModifiedBy>
  <cp:revision>32</cp:revision>
  <dcterms:created xsi:type="dcterms:W3CDTF">2011-05-16T06:03:00Z</dcterms:created>
  <dcterms:modified xsi:type="dcterms:W3CDTF">2011-05-13T19:59:58Z</dcterms:modified>
</cp:coreProperties>
</file>